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8" r:id="rId1"/>
  </p:sldMasterIdLst>
  <p:sldIdLst>
    <p:sldId id="312" r:id="rId2"/>
    <p:sldId id="307" r:id="rId3"/>
    <p:sldId id="313" r:id="rId4"/>
    <p:sldId id="308" r:id="rId5"/>
    <p:sldId id="314" r:id="rId6"/>
    <p:sldId id="284" r:id="rId7"/>
    <p:sldId id="320" r:id="rId8"/>
    <p:sldId id="302" r:id="rId9"/>
    <p:sldId id="321" r:id="rId10"/>
    <p:sldId id="309" r:id="rId11"/>
    <p:sldId id="315" r:id="rId12"/>
    <p:sldId id="295" r:id="rId13"/>
    <p:sldId id="316" r:id="rId14"/>
    <p:sldId id="296" r:id="rId15"/>
    <p:sldId id="317" r:id="rId16"/>
    <p:sldId id="297" r:id="rId17"/>
    <p:sldId id="318" r:id="rId18"/>
    <p:sldId id="311" r:id="rId19"/>
    <p:sldId id="319" r:id="rId20"/>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5853"/>
  </p:normalViewPr>
  <p:slideViewPr>
    <p:cSldViewPr snapToGrid="0" snapToObjects="1">
      <p:cViewPr varScale="1">
        <p:scale>
          <a:sx n="108" d="100"/>
          <a:sy n="108" d="100"/>
        </p:scale>
        <p:origin x="73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ya taisei" userId="14509fa0ce9253ef" providerId="LiveId" clId="{4773ECE8-78A3-E349-8D40-D80CF80AD788}"/>
    <pc:docChg chg="modSld">
      <pc:chgData name="toya taisei" userId="14509fa0ce9253ef" providerId="LiveId" clId="{4773ECE8-78A3-E349-8D40-D80CF80AD788}" dt="2022-10-04T04:29:31.097" v="31" actId="20577"/>
      <pc:docMkLst>
        <pc:docMk/>
      </pc:docMkLst>
      <pc:sldChg chg="modSp mod">
        <pc:chgData name="toya taisei" userId="14509fa0ce9253ef" providerId="LiveId" clId="{4773ECE8-78A3-E349-8D40-D80CF80AD788}" dt="2022-10-04T04:29:31.097" v="31" actId="20577"/>
        <pc:sldMkLst>
          <pc:docMk/>
          <pc:sldMk cId="1510678885" sldId="307"/>
        </pc:sldMkLst>
        <pc:spChg chg="mod">
          <ac:chgData name="toya taisei" userId="14509fa0ce9253ef" providerId="LiveId" clId="{4773ECE8-78A3-E349-8D40-D80CF80AD788}" dt="2022-10-04T04:29:31.097" v="31" actId="20577"/>
          <ac:spMkLst>
            <pc:docMk/>
            <pc:sldMk cId="1510678885" sldId="307"/>
            <ac:spMk id="9" creationId="{87C4EB70-F75E-914C-9A50-42A816C4B94B}"/>
          </ac:spMkLst>
        </pc:spChg>
      </pc:sldChg>
      <pc:sldChg chg="modSp mod">
        <pc:chgData name="toya taisei" userId="14509fa0ce9253ef" providerId="LiveId" clId="{4773ECE8-78A3-E349-8D40-D80CF80AD788}" dt="2022-10-04T04:23:19.547" v="13" actId="1076"/>
        <pc:sldMkLst>
          <pc:docMk/>
          <pc:sldMk cId="2479209739" sldId="312"/>
        </pc:sldMkLst>
        <pc:spChg chg="mod">
          <ac:chgData name="toya taisei" userId="14509fa0ce9253ef" providerId="LiveId" clId="{4773ECE8-78A3-E349-8D40-D80CF80AD788}" dt="2022-10-04T04:23:19.547" v="13" actId="1076"/>
          <ac:spMkLst>
            <pc:docMk/>
            <pc:sldMk cId="2479209739" sldId="312"/>
            <ac:spMk id="9" creationId="{87C4EB70-F75E-914C-9A50-42A816C4B94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941E4F-A3F0-5A4D-9B5A-212850129C73}"/>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F931791-CB3D-CC42-9EA2-DF0EA342D1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6FDE335-3FC1-4645-AA8D-DB655C438866}"/>
              </a:ext>
            </a:extLst>
          </p:cNvPr>
          <p:cNvSpPr>
            <a:spLocks noGrp="1"/>
          </p:cNvSpPr>
          <p:nvPr>
            <p:ph type="dt" sz="half" idx="10"/>
          </p:nvPr>
        </p:nvSpPr>
        <p:spPr/>
        <p:txBody>
          <a:bodyPr/>
          <a:lstStyle/>
          <a:p>
            <a:fld id="{460EB551-7903-5643-A324-5FBCABBA617B}" type="datetimeFigureOut">
              <a:rPr kumimoji="1" lang="ja-JP" altLang="en-US" smtClean="0"/>
              <a:t>2022/10/4</a:t>
            </a:fld>
            <a:endParaRPr kumimoji="1" lang="ja-JP" altLang="en-US"/>
          </a:p>
        </p:txBody>
      </p:sp>
      <p:sp>
        <p:nvSpPr>
          <p:cNvPr id="5" name="フッター プレースホルダー 4">
            <a:extLst>
              <a:ext uri="{FF2B5EF4-FFF2-40B4-BE49-F238E27FC236}">
                <a16:creationId xmlns:a16="http://schemas.microsoft.com/office/drawing/2014/main" id="{DF4C5D4D-05CF-DF46-8663-B33297049E1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038F467-8798-D340-B3CB-014E82500318}"/>
              </a:ext>
            </a:extLst>
          </p:cNvPr>
          <p:cNvSpPr>
            <a:spLocks noGrp="1"/>
          </p:cNvSpPr>
          <p:nvPr>
            <p:ph type="sldNum" sz="quarter" idx="12"/>
          </p:nvPr>
        </p:nvSpPr>
        <p:spPr/>
        <p:txBody>
          <a:body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1781294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C2BE16-F31B-D04D-B723-4FE8F3BBBBE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411E437-ECD0-5542-8384-E8A64191F1E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A6D2B9E-43CA-4340-8E41-D7ADB2028D99}"/>
              </a:ext>
            </a:extLst>
          </p:cNvPr>
          <p:cNvSpPr>
            <a:spLocks noGrp="1"/>
          </p:cNvSpPr>
          <p:nvPr>
            <p:ph type="dt" sz="half" idx="10"/>
          </p:nvPr>
        </p:nvSpPr>
        <p:spPr/>
        <p:txBody>
          <a:bodyPr/>
          <a:lstStyle/>
          <a:p>
            <a:fld id="{460EB551-7903-5643-A324-5FBCABBA617B}" type="datetimeFigureOut">
              <a:rPr kumimoji="1" lang="ja-JP" altLang="en-US" smtClean="0"/>
              <a:t>2022/10/4</a:t>
            </a:fld>
            <a:endParaRPr kumimoji="1" lang="ja-JP" altLang="en-US"/>
          </a:p>
        </p:txBody>
      </p:sp>
      <p:sp>
        <p:nvSpPr>
          <p:cNvPr id="5" name="フッター プレースホルダー 4">
            <a:extLst>
              <a:ext uri="{FF2B5EF4-FFF2-40B4-BE49-F238E27FC236}">
                <a16:creationId xmlns:a16="http://schemas.microsoft.com/office/drawing/2014/main" id="{AEE6D1E3-D426-F84B-AB88-E0653FD1260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9F45DA3-FD9F-4044-AD05-4A28E032E863}"/>
              </a:ext>
            </a:extLst>
          </p:cNvPr>
          <p:cNvSpPr>
            <a:spLocks noGrp="1"/>
          </p:cNvSpPr>
          <p:nvPr>
            <p:ph type="sldNum" sz="quarter" idx="12"/>
          </p:nvPr>
        </p:nvSpPr>
        <p:spPr/>
        <p:txBody>
          <a:body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2712324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39329ED-2E02-7841-8850-236B366B0C6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92EF150-8D83-354D-908C-06BF5B6B002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EC24BDC-CCF4-794C-BBBF-56FEA2F13913}"/>
              </a:ext>
            </a:extLst>
          </p:cNvPr>
          <p:cNvSpPr>
            <a:spLocks noGrp="1"/>
          </p:cNvSpPr>
          <p:nvPr>
            <p:ph type="dt" sz="half" idx="10"/>
          </p:nvPr>
        </p:nvSpPr>
        <p:spPr/>
        <p:txBody>
          <a:bodyPr/>
          <a:lstStyle/>
          <a:p>
            <a:fld id="{460EB551-7903-5643-A324-5FBCABBA617B}" type="datetimeFigureOut">
              <a:rPr kumimoji="1" lang="ja-JP" altLang="en-US" smtClean="0"/>
              <a:t>2022/10/4</a:t>
            </a:fld>
            <a:endParaRPr kumimoji="1" lang="ja-JP" altLang="en-US"/>
          </a:p>
        </p:txBody>
      </p:sp>
      <p:sp>
        <p:nvSpPr>
          <p:cNvPr id="5" name="フッター プレースホルダー 4">
            <a:extLst>
              <a:ext uri="{FF2B5EF4-FFF2-40B4-BE49-F238E27FC236}">
                <a16:creationId xmlns:a16="http://schemas.microsoft.com/office/drawing/2014/main" id="{D2272B2D-8947-424C-A58A-93415F92817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95D5EAF-1770-E449-9812-1CDBE40DDEF8}"/>
              </a:ext>
            </a:extLst>
          </p:cNvPr>
          <p:cNvSpPr>
            <a:spLocks noGrp="1"/>
          </p:cNvSpPr>
          <p:nvPr>
            <p:ph type="sldNum" sz="quarter" idx="12"/>
          </p:nvPr>
        </p:nvSpPr>
        <p:spPr/>
        <p:txBody>
          <a:body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2373245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53A632-E1A2-D245-8E81-C2B735342E2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92490EA-99B0-6D46-876F-E9BEF522F204}"/>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4C96AF8-0AE0-6346-A5D6-65C399D635E0}"/>
              </a:ext>
            </a:extLst>
          </p:cNvPr>
          <p:cNvSpPr>
            <a:spLocks noGrp="1"/>
          </p:cNvSpPr>
          <p:nvPr>
            <p:ph type="dt" sz="half" idx="10"/>
          </p:nvPr>
        </p:nvSpPr>
        <p:spPr/>
        <p:txBody>
          <a:bodyPr/>
          <a:lstStyle/>
          <a:p>
            <a:fld id="{460EB551-7903-5643-A324-5FBCABBA617B}" type="datetimeFigureOut">
              <a:rPr kumimoji="1" lang="ja-JP" altLang="en-US" smtClean="0"/>
              <a:t>2022/10/4</a:t>
            </a:fld>
            <a:endParaRPr kumimoji="1" lang="ja-JP" altLang="en-US"/>
          </a:p>
        </p:txBody>
      </p:sp>
      <p:sp>
        <p:nvSpPr>
          <p:cNvPr id="5" name="フッター プレースホルダー 4">
            <a:extLst>
              <a:ext uri="{FF2B5EF4-FFF2-40B4-BE49-F238E27FC236}">
                <a16:creationId xmlns:a16="http://schemas.microsoft.com/office/drawing/2014/main" id="{449B42A5-3BF1-2C43-BC9B-CBF32A0797F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C8A9722-D8C4-6446-807E-91E573A84FD9}"/>
              </a:ext>
            </a:extLst>
          </p:cNvPr>
          <p:cNvSpPr>
            <a:spLocks noGrp="1"/>
          </p:cNvSpPr>
          <p:nvPr>
            <p:ph type="sldNum" sz="quarter" idx="12"/>
          </p:nvPr>
        </p:nvSpPr>
        <p:spPr/>
        <p:txBody>
          <a:body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2675720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C05AE1-7959-744F-B779-A87B2422BCF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D6F1510-5E00-364F-89A5-31C3647802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EF32E040-99B9-DD4D-A1CA-562AFE3227AD}"/>
              </a:ext>
            </a:extLst>
          </p:cNvPr>
          <p:cNvSpPr>
            <a:spLocks noGrp="1"/>
          </p:cNvSpPr>
          <p:nvPr>
            <p:ph type="dt" sz="half" idx="10"/>
          </p:nvPr>
        </p:nvSpPr>
        <p:spPr/>
        <p:txBody>
          <a:bodyPr/>
          <a:lstStyle/>
          <a:p>
            <a:fld id="{460EB551-7903-5643-A324-5FBCABBA617B}" type="datetimeFigureOut">
              <a:rPr kumimoji="1" lang="ja-JP" altLang="en-US" smtClean="0"/>
              <a:t>2022/10/4</a:t>
            </a:fld>
            <a:endParaRPr kumimoji="1" lang="ja-JP" altLang="en-US"/>
          </a:p>
        </p:txBody>
      </p:sp>
      <p:sp>
        <p:nvSpPr>
          <p:cNvPr id="5" name="フッター プレースホルダー 4">
            <a:extLst>
              <a:ext uri="{FF2B5EF4-FFF2-40B4-BE49-F238E27FC236}">
                <a16:creationId xmlns:a16="http://schemas.microsoft.com/office/drawing/2014/main" id="{69DDB408-C921-A144-912E-AE0219AC2B7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1F16217-2F56-7244-A469-8C9A8E21A73E}"/>
              </a:ext>
            </a:extLst>
          </p:cNvPr>
          <p:cNvSpPr>
            <a:spLocks noGrp="1"/>
          </p:cNvSpPr>
          <p:nvPr>
            <p:ph type="sldNum" sz="quarter" idx="12"/>
          </p:nvPr>
        </p:nvSpPr>
        <p:spPr/>
        <p:txBody>
          <a:body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1017056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A0AB38-DD54-6F43-95E3-274A64676CE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DD8ECA0-91DA-8846-B978-B60B7819A394}"/>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2A11304-5488-4242-A084-9B69F87B682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85B14964-9795-1845-AE26-B924166472B5}"/>
              </a:ext>
            </a:extLst>
          </p:cNvPr>
          <p:cNvSpPr>
            <a:spLocks noGrp="1"/>
          </p:cNvSpPr>
          <p:nvPr>
            <p:ph type="dt" sz="half" idx="10"/>
          </p:nvPr>
        </p:nvSpPr>
        <p:spPr/>
        <p:txBody>
          <a:bodyPr/>
          <a:lstStyle/>
          <a:p>
            <a:fld id="{460EB551-7903-5643-A324-5FBCABBA617B}" type="datetimeFigureOut">
              <a:rPr kumimoji="1" lang="ja-JP" altLang="en-US" smtClean="0"/>
              <a:t>2022/10/4</a:t>
            </a:fld>
            <a:endParaRPr kumimoji="1" lang="ja-JP" altLang="en-US"/>
          </a:p>
        </p:txBody>
      </p:sp>
      <p:sp>
        <p:nvSpPr>
          <p:cNvPr id="6" name="フッター プレースホルダー 5">
            <a:extLst>
              <a:ext uri="{FF2B5EF4-FFF2-40B4-BE49-F238E27FC236}">
                <a16:creationId xmlns:a16="http://schemas.microsoft.com/office/drawing/2014/main" id="{36943BC2-B00D-544C-A838-FEBBD6646EC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829779C-FEBE-2944-BECC-54C30B9F84AA}"/>
              </a:ext>
            </a:extLst>
          </p:cNvPr>
          <p:cNvSpPr>
            <a:spLocks noGrp="1"/>
          </p:cNvSpPr>
          <p:nvPr>
            <p:ph type="sldNum" sz="quarter" idx="12"/>
          </p:nvPr>
        </p:nvSpPr>
        <p:spPr/>
        <p:txBody>
          <a:body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2371042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BDAEF2-52B6-1742-AEE8-453ED99E2DD2}"/>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063D456-DEC7-3E4F-8114-6B5334F959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63C766E-A611-AE4C-A289-E1B25A5EDE4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DA31BF07-835C-1C44-B46B-668ECAD4EF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C7A9818-FB8D-0C4C-886F-D6895E66DF23}"/>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B4073F8-CBF6-D84F-BFFB-36E269BC1D0A}"/>
              </a:ext>
            </a:extLst>
          </p:cNvPr>
          <p:cNvSpPr>
            <a:spLocks noGrp="1"/>
          </p:cNvSpPr>
          <p:nvPr>
            <p:ph type="dt" sz="half" idx="10"/>
          </p:nvPr>
        </p:nvSpPr>
        <p:spPr/>
        <p:txBody>
          <a:bodyPr/>
          <a:lstStyle/>
          <a:p>
            <a:fld id="{460EB551-7903-5643-A324-5FBCABBA617B}" type="datetimeFigureOut">
              <a:rPr kumimoji="1" lang="ja-JP" altLang="en-US" smtClean="0"/>
              <a:t>2022/10/4</a:t>
            </a:fld>
            <a:endParaRPr kumimoji="1" lang="ja-JP" altLang="en-US"/>
          </a:p>
        </p:txBody>
      </p:sp>
      <p:sp>
        <p:nvSpPr>
          <p:cNvPr id="8" name="フッター プレースホルダー 7">
            <a:extLst>
              <a:ext uri="{FF2B5EF4-FFF2-40B4-BE49-F238E27FC236}">
                <a16:creationId xmlns:a16="http://schemas.microsoft.com/office/drawing/2014/main" id="{0DFFEC02-FA0B-0541-A829-15722DA03F7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3886A0D5-053E-3843-AE6F-1C19BC46C9F0}"/>
              </a:ext>
            </a:extLst>
          </p:cNvPr>
          <p:cNvSpPr>
            <a:spLocks noGrp="1"/>
          </p:cNvSpPr>
          <p:nvPr>
            <p:ph type="sldNum" sz="quarter" idx="12"/>
          </p:nvPr>
        </p:nvSpPr>
        <p:spPr/>
        <p:txBody>
          <a:body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2988374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366531-8DA3-094A-A71D-2C33F55B740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24C5CC8F-E411-554E-BF96-82D3A6EE297B}"/>
              </a:ext>
            </a:extLst>
          </p:cNvPr>
          <p:cNvSpPr>
            <a:spLocks noGrp="1"/>
          </p:cNvSpPr>
          <p:nvPr>
            <p:ph type="dt" sz="half" idx="10"/>
          </p:nvPr>
        </p:nvSpPr>
        <p:spPr/>
        <p:txBody>
          <a:bodyPr/>
          <a:lstStyle/>
          <a:p>
            <a:fld id="{460EB551-7903-5643-A324-5FBCABBA617B}" type="datetimeFigureOut">
              <a:rPr kumimoji="1" lang="ja-JP" altLang="en-US" smtClean="0"/>
              <a:t>2022/10/4</a:t>
            </a:fld>
            <a:endParaRPr kumimoji="1" lang="ja-JP" altLang="en-US"/>
          </a:p>
        </p:txBody>
      </p:sp>
      <p:sp>
        <p:nvSpPr>
          <p:cNvPr id="4" name="フッター プレースホルダー 3">
            <a:extLst>
              <a:ext uri="{FF2B5EF4-FFF2-40B4-BE49-F238E27FC236}">
                <a16:creationId xmlns:a16="http://schemas.microsoft.com/office/drawing/2014/main" id="{1A3C27B0-83E4-B64C-8193-40DB108D068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BA540220-38B8-F848-80F2-3849FB7D43F4}"/>
              </a:ext>
            </a:extLst>
          </p:cNvPr>
          <p:cNvSpPr>
            <a:spLocks noGrp="1"/>
          </p:cNvSpPr>
          <p:nvPr>
            <p:ph type="sldNum" sz="quarter" idx="12"/>
          </p:nvPr>
        </p:nvSpPr>
        <p:spPr/>
        <p:txBody>
          <a:body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2674084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F238B63-D802-0442-8E85-466E8977CB01}"/>
              </a:ext>
            </a:extLst>
          </p:cNvPr>
          <p:cNvSpPr>
            <a:spLocks noGrp="1"/>
          </p:cNvSpPr>
          <p:nvPr>
            <p:ph type="dt" sz="half" idx="10"/>
          </p:nvPr>
        </p:nvSpPr>
        <p:spPr/>
        <p:txBody>
          <a:bodyPr/>
          <a:lstStyle/>
          <a:p>
            <a:fld id="{460EB551-7903-5643-A324-5FBCABBA617B}" type="datetimeFigureOut">
              <a:rPr kumimoji="1" lang="ja-JP" altLang="en-US" smtClean="0"/>
              <a:t>2022/10/4</a:t>
            </a:fld>
            <a:endParaRPr kumimoji="1" lang="ja-JP" altLang="en-US"/>
          </a:p>
        </p:txBody>
      </p:sp>
      <p:sp>
        <p:nvSpPr>
          <p:cNvPr id="3" name="フッター プレースホルダー 2">
            <a:extLst>
              <a:ext uri="{FF2B5EF4-FFF2-40B4-BE49-F238E27FC236}">
                <a16:creationId xmlns:a16="http://schemas.microsoft.com/office/drawing/2014/main" id="{3A56E8EA-8CCC-3648-AA9C-3AF8EEA0D3E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991E9BE-08F9-FD4D-8BDA-C6D92CB05813}"/>
              </a:ext>
            </a:extLst>
          </p:cNvPr>
          <p:cNvSpPr>
            <a:spLocks noGrp="1"/>
          </p:cNvSpPr>
          <p:nvPr>
            <p:ph type="sldNum" sz="quarter" idx="12"/>
          </p:nvPr>
        </p:nvSpPr>
        <p:spPr/>
        <p:txBody>
          <a:body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378240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D81F99-7D1E-3243-BC73-1E3D6C1CC57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8E4BDBE-9E0A-AD41-95D0-AEDD0C722C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371EF70-517A-9B42-BCBC-CBE99330D6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130AD59-F599-B644-A4D0-E5F4ED04D525}"/>
              </a:ext>
            </a:extLst>
          </p:cNvPr>
          <p:cNvSpPr>
            <a:spLocks noGrp="1"/>
          </p:cNvSpPr>
          <p:nvPr>
            <p:ph type="dt" sz="half" idx="10"/>
          </p:nvPr>
        </p:nvSpPr>
        <p:spPr/>
        <p:txBody>
          <a:bodyPr/>
          <a:lstStyle/>
          <a:p>
            <a:fld id="{460EB551-7903-5643-A324-5FBCABBA617B}" type="datetimeFigureOut">
              <a:rPr kumimoji="1" lang="ja-JP" altLang="en-US" smtClean="0"/>
              <a:t>2022/10/4</a:t>
            </a:fld>
            <a:endParaRPr kumimoji="1" lang="ja-JP" altLang="en-US"/>
          </a:p>
        </p:txBody>
      </p:sp>
      <p:sp>
        <p:nvSpPr>
          <p:cNvPr id="6" name="フッター プレースホルダー 5">
            <a:extLst>
              <a:ext uri="{FF2B5EF4-FFF2-40B4-BE49-F238E27FC236}">
                <a16:creationId xmlns:a16="http://schemas.microsoft.com/office/drawing/2014/main" id="{D19CB8D8-6DE7-7044-88FC-C0EFFEB99C1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009D927-DCF2-5F46-BDEA-C448063762AD}"/>
              </a:ext>
            </a:extLst>
          </p:cNvPr>
          <p:cNvSpPr>
            <a:spLocks noGrp="1"/>
          </p:cNvSpPr>
          <p:nvPr>
            <p:ph type="sldNum" sz="quarter" idx="12"/>
          </p:nvPr>
        </p:nvSpPr>
        <p:spPr/>
        <p:txBody>
          <a:body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2498873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1F6100-CA31-8E4E-BEBC-F7935150BDB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A0EC7D7-DFA8-FF4D-986A-7FE0617A77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A691659F-2CC3-814D-BDEC-3A69990515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71B5375-ABE8-474C-958F-2C5D4B50A657}"/>
              </a:ext>
            </a:extLst>
          </p:cNvPr>
          <p:cNvSpPr>
            <a:spLocks noGrp="1"/>
          </p:cNvSpPr>
          <p:nvPr>
            <p:ph type="dt" sz="half" idx="10"/>
          </p:nvPr>
        </p:nvSpPr>
        <p:spPr/>
        <p:txBody>
          <a:bodyPr/>
          <a:lstStyle/>
          <a:p>
            <a:fld id="{460EB551-7903-5643-A324-5FBCABBA617B}" type="datetimeFigureOut">
              <a:rPr kumimoji="1" lang="ja-JP" altLang="en-US" smtClean="0"/>
              <a:t>2022/10/4</a:t>
            </a:fld>
            <a:endParaRPr kumimoji="1" lang="ja-JP" altLang="en-US"/>
          </a:p>
        </p:txBody>
      </p:sp>
      <p:sp>
        <p:nvSpPr>
          <p:cNvPr id="6" name="フッター プレースホルダー 5">
            <a:extLst>
              <a:ext uri="{FF2B5EF4-FFF2-40B4-BE49-F238E27FC236}">
                <a16:creationId xmlns:a16="http://schemas.microsoft.com/office/drawing/2014/main" id="{D6C21520-22E6-2045-BF1B-032BFB41206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9626257-764E-0A4C-853C-6863F65DA279}"/>
              </a:ext>
            </a:extLst>
          </p:cNvPr>
          <p:cNvSpPr>
            <a:spLocks noGrp="1"/>
          </p:cNvSpPr>
          <p:nvPr>
            <p:ph type="sldNum" sz="quarter" idx="12"/>
          </p:nvPr>
        </p:nvSpPr>
        <p:spPr/>
        <p:txBody>
          <a:body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2078279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BDADA7D-C4CE-9744-8AAD-192F35443A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A40A5C5-5C68-E343-B620-4AB1EE3A4C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9FD91A0-991F-664F-B29E-EC2D282956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0EB551-7903-5643-A324-5FBCABBA617B}" type="datetimeFigureOut">
              <a:rPr kumimoji="1" lang="ja-JP" altLang="en-US" smtClean="0"/>
              <a:t>2022/10/4</a:t>
            </a:fld>
            <a:endParaRPr kumimoji="1" lang="ja-JP" altLang="en-US"/>
          </a:p>
        </p:txBody>
      </p:sp>
      <p:sp>
        <p:nvSpPr>
          <p:cNvPr id="5" name="フッター プレースホルダー 4">
            <a:extLst>
              <a:ext uri="{FF2B5EF4-FFF2-40B4-BE49-F238E27FC236}">
                <a16:creationId xmlns:a16="http://schemas.microsoft.com/office/drawing/2014/main" id="{493808E5-5C35-F04D-BD4D-94B08CC779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26DDDD4-06AA-8F47-889A-7A66443A1E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76A493-CE66-C442-AEAE-B21A571DAF44}" type="slidenum">
              <a:rPr kumimoji="1" lang="ja-JP" altLang="en-US" smtClean="0"/>
              <a:t>‹#›</a:t>
            </a:fld>
            <a:endParaRPr kumimoji="1" lang="ja-JP" altLang="en-US"/>
          </a:p>
        </p:txBody>
      </p:sp>
    </p:spTree>
    <p:extLst>
      <p:ext uri="{BB962C8B-B14F-4D97-AF65-F5344CB8AC3E}">
        <p14:creationId xmlns:p14="http://schemas.microsoft.com/office/powerpoint/2010/main" val="262606770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3283163" y="2644170"/>
            <a:ext cx="11028218" cy="1569660"/>
          </a:xfrm>
          <a:prstGeom prst="rect">
            <a:avLst/>
          </a:prstGeom>
          <a:noFill/>
        </p:spPr>
        <p:txBody>
          <a:bodyPr wrap="square" rtlCol="0">
            <a:spAutoFit/>
          </a:bodyPr>
          <a:lstStyle/>
          <a:p>
            <a:r>
              <a:rPr lang="ja-JP" altLang="en-US" sz="4800">
                <a:latin typeface="Hiragino Sans W4" panose="020B0400000000000000" pitchFamily="34" charset="-128"/>
                <a:ea typeface="Hiragino Sans W4" panose="020B0400000000000000" pitchFamily="34" charset="-128"/>
              </a:rPr>
              <a:t>ターゲット</a:t>
            </a:r>
            <a:endParaRPr lang="en-US" altLang="ja-JP" sz="4800" dirty="0">
              <a:latin typeface="Hiragino Sans W4" panose="020B0400000000000000" pitchFamily="34" charset="-128"/>
              <a:ea typeface="Hiragino Sans W4" panose="020B0400000000000000" pitchFamily="34" charset="-128"/>
            </a:endParaRPr>
          </a:p>
          <a:p>
            <a:r>
              <a:rPr lang="ja-JP" altLang="en-US" sz="4800">
                <a:latin typeface="Hiragino Sans W4" panose="020B0400000000000000" pitchFamily="34" charset="-128"/>
                <a:ea typeface="Hiragino Sans W4" panose="020B0400000000000000" pitchFamily="34" charset="-128"/>
              </a:rPr>
              <a:t>コンセプトシート</a:t>
            </a:r>
            <a:endParaRPr lang="en-US" altLang="ja-JP" sz="4800"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24792097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473607" y="915269"/>
            <a:ext cx="11028218" cy="830997"/>
          </a:xfrm>
          <a:prstGeom prst="rect">
            <a:avLst/>
          </a:prstGeom>
          <a:noFill/>
        </p:spPr>
        <p:txBody>
          <a:bodyPr wrap="square" rtlCol="0">
            <a:spAutoFit/>
          </a:bodyPr>
          <a:lstStyle/>
          <a:p>
            <a:r>
              <a:rPr lang="en-US" altLang="ja-JP" sz="4800" dirty="0">
                <a:latin typeface="Hiragino Sans W4" panose="020B0400000000000000" pitchFamily="34" charset="-128"/>
                <a:ea typeface="Hiragino Sans W4" panose="020B0400000000000000" pitchFamily="34" charset="-128"/>
              </a:rPr>
              <a:t>⑤</a:t>
            </a:r>
            <a:r>
              <a:rPr lang="ja-JP" altLang="en-US" sz="4800">
                <a:latin typeface="Hiragino Sans W4" panose="020B0400000000000000" pitchFamily="34" charset="-128"/>
                <a:ea typeface="Hiragino Sans W4" panose="020B0400000000000000" pitchFamily="34" charset="-128"/>
              </a:rPr>
              <a:t>自分のサービスの特徴</a:t>
            </a:r>
            <a:endParaRPr lang="en-US" altLang="ja-JP" sz="4800" dirty="0">
              <a:latin typeface="Hiragino Sans W4" panose="020B0400000000000000" pitchFamily="34" charset="-128"/>
              <a:ea typeface="Hiragino Sans W4" panose="020B0400000000000000" pitchFamily="34" charset="-128"/>
            </a:endParaRPr>
          </a:p>
        </p:txBody>
      </p:sp>
      <p:sp>
        <p:nvSpPr>
          <p:cNvPr id="3" name="テキスト ボックス 2">
            <a:extLst>
              <a:ext uri="{FF2B5EF4-FFF2-40B4-BE49-F238E27FC236}">
                <a16:creationId xmlns:a16="http://schemas.microsoft.com/office/drawing/2014/main" id="{9847AE28-1F10-7E49-ADA5-E90A2A78B8B4}"/>
              </a:ext>
            </a:extLst>
          </p:cNvPr>
          <p:cNvSpPr txBox="1"/>
          <p:nvPr/>
        </p:nvSpPr>
        <p:spPr>
          <a:xfrm>
            <a:off x="473607" y="3777592"/>
            <a:ext cx="11028218" cy="1166666"/>
          </a:xfrm>
          <a:prstGeom prst="rect">
            <a:avLst/>
          </a:prstGeom>
          <a:noFill/>
        </p:spPr>
        <p:txBody>
          <a:bodyPr wrap="square" rtlCol="0">
            <a:spAutoFit/>
          </a:bodyPr>
          <a:lstStyle/>
          <a:p>
            <a:pPr>
              <a:lnSpc>
                <a:spcPct val="150000"/>
              </a:lnSpc>
            </a:pPr>
            <a:r>
              <a:rPr lang="ja-JP" altLang="en-US" sz="1200">
                <a:latin typeface="Hiragino Sans W4" panose="020B0400000000000000" pitchFamily="34" charset="-128"/>
                <a:ea typeface="Hiragino Sans W4" panose="020B0400000000000000" pitchFamily="34" charset="-128"/>
              </a:rPr>
              <a:t>・食事制限なんてやらず、腸内環境を整えてくびれを作るダイエット</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・ジムに通わない。道具も使わない。身体一つで腹筋を割る筋トレ方法を教える</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endParaRPr lang="en-US" altLang="ja-JP" sz="1200" dirty="0">
              <a:latin typeface="Hiragino Sans W4" panose="020B0400000000000000" pitchFamily="34" charset="-128"/>
              <a:ea typeface="Hiragino Sans W4" panose="020B0400000000000000" pitchFamily="34" charset="-128"/>
            </a:endParaRPr>
          </a:p>
        </p:txBody>
      </p:sp>
      <p:sp>
        <p:nvSpPr>
          <p:cNvPr id="6" name="テキスト ボックス 5">
            <a:extLst>
              <a:ext uri="{FF2B5EF4-FFF2-40B4-BE49-F238E27FC236}">
                <a16:creationId xmlns:a16="http://schemas.microsoft.com/office/drawing/2014/main" id="{7002CAF9-5DF6-4043-B638-B69986BDAA90}"/>
              </a:ext>
            </a:extLst>
          </p:cNvPr>
          <p:cNvSpPr txBox="1"/>
          <p:nvPr/>
        </p:nvSpPr>
        <p:spPr>
          <a:xfrm>
            <a:off x="593923" y="1746266"/>
            <a:ext cx="10571382" cy="923330"/>
          </a:xfrm>
          <a:prstGeom prst="rect">
            <a:avLst/>
          </a:prstGeom>
          <a:noFill/>
        </p:spPr>
        <p:txBody>
          <a:bodyPr wrap="square" rtlCol="0">
            <a:spAutoFit/>
          </a:bodyPr>
          <a:lstStyle/>
          <a:p>
            <a:r>
              <a:rPr lang="ja-JP" altLang="en-US">
                <a:latin typeface="Hiragino Sans W4" panose="020B0400000000000000" pitchFamily="34" charset="-128"/>
                <a:ea typeface="Hiragino Sans W4" panose="020B0400000000000000" pitchFamily="34" charset="-128"/>
              </a:rPr>
              <a:t>自分のサービスがどんなものなのかを一言で表現してみましょう。</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他のサービスとの違いや、架空の敵を作ってそれを否定するやり方も効果的です。</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重要なのは悩みを解決する手段を明確にすること。</a:t>
            </a:r>
            <a:endParaRPr lang="en-US" altLang="ja-JP"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467817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473607" y="915269"/>
            <a:ext cx="11028218" cy="830997"/>
          </a:xfrm>
          <a:prstGeom prst="rect">
            <a:avLst/>
          </a:prstGeom>
          <a:noFill/>
        </p:spPr>
        <p:txBody>
          <a:bodyPr wrap="square" rtlCol="0">
            <a:spAutoFit/>
          </a:bodyPr>
          <a:lstStyle/>
          <a:p>
            <a:r>
              <a:rPr lang="en-US" altLang="ja-JP" sz="4800" dirty="0">
                <a:latin typeface="Hiragino Sans W4" panose="020B0400000000000000" pitchFamily="34" charset="-128"/>
                <a:ea typeface="Hiragino Sans W4" panose="020B0400000000000000" pitchFamily="34" charset="-128"/>
              </a:rPr>
              <a:t>⑤</a:t>
            </a:r>
            <a:r>
              <a:rPr lang="ja-JP" altLang="en-US" sz="4800">
                <a:latin typeface="Hiragino Sans W4" panose="020B0400000000000000" pitchFamily="34" charset="-128"/>
                <a:ea typeface="Hiragino Sans W4" panose="020B0400000000000000" pitchFamily="34" charset="-128"/>
              </a:rPr>
              <a:t>自分のサービスの特徴</a:t>
            </a:r>
            <a:endParaRPr lang="en-US" altLang="ja-JP" sz="4800" dirty="0">
              <a:latin typeface="Hiragino Sans W4" panose="020B0400000000000000" pitchFamily="34" charset="-128"/>
              <a:ea typeface="Hiragino Sans W4" panose="020B0400000000000000" pitchFamily="34" charset="-128"/>
            </a:endParaRPr>
          </a:p>
        </p:txBody>
      </p:sp>
      <p:sp>
        <p:nvSpPr>
          <p:cNvPr id="3" name="テキスト ボックス 2">
            <a:extLst>
              <a:ext uri="{FF2B5EF4-FFF2-40B4-BE49-F238E27FC236}">
                <a16:creationId xmlns:a16="http://schemas.microsoft.com/office/drawing/2014/main" id="{9847AE28-1F10-7E49-ADA5-E90A2A78B8B4}"/>
              </a:ext>
            </a:extLst>
          </p:cNvPr>
          <p:cNvSpPr txBox="1"/>
          <p:nvPr/>
        </p:nvSpPr>
        <p:spPr>
          <a:xfrm>
            <a:off x="473607" y="3777592"/>
            <a:ext cx="11028218" cy="889667"/>
          </a:xfrm>
          <a:prstGeom prst="rect">
            <a:avLst/>
          </a:prstGeom>
          <a:noFill/>
        </p:spPr>
        <p:txBody>
          <a:bodyPr wrap="square" rtlCol="0">
            <a:spAutoFit/>
          </a:bodyPr>
          <a:lstStyle/>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p:txBody>
      </p:sp>
      <p:sp>
        <p:nvSpPr>
          <p:cNvPr id="6" name="テキスト ボックス 5">
            <a:extLst>
              <a:ext uri="{FF2B5EF4-FFF2-40B4-BE49-F238E27FC236}">
                <a16:creationId xmlns:a16="http://schemas.microsoft.com/office/drawing/2014/main" id="{7002CAF9-5DF6-4043-B638-B69986BDAA90}"/>
              </a:ext>
            </a:extLst>
          </p:cNvPr>
          <p:cNvSpPr txBox="1"/>
          <p:nvPr/>
        </p:nvSpPr>
        <p:spPr>
          <a:xfrm>
            <a:off x="593923" y="1746266"/>
            <a:ext cx="10571382" cy="923330"/>
          </a:xfrm>
          <a:prstGeom prst="rect">
            <a:avLst/>
          </a:prstGeom>
          <a:noFill/>
        </p:spPr>
        <p:txBody>
          <a:bodyPr wrap="square" rtlCol="0">
            <a:spAutoFit/>
          </a:bodyPr>
          <a:lstStyle/>
          <a:p>
            <a:r>
              <a:rPr lang="ja-JP" altLang="en-US">
                <a:latin typeface="Hiragino Sans W4" panose="020B0400000000000000" pitchFamily="34" charset="-128"/>
                <a:ea typeface="Hiragino Sans W4" panose="020B0400000000000000" pitchFamily="34" charset="-128"/>
              </a:rPr>
              <a:t>自分のサービスがどんなものなのかを一言で表現してみましょう。</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他のサービスとの違いや、架空の敵を作ってそれを否定するやり方も効果的です。</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重要なのは悩みを解決する手段を明確にすること。</a:t>
            </a:r>
            <a:endParaRPr lang="en-US" altLang="ja-JP"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3027319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473607" y="915269"/>
            <a:ext cx="11028218" cy="830997"/>
          </a:xfrm>
          <a:prstGeom prst="rect">
            <a:avLst/>
          </a:prstGeom>
          <a:noFill/>
        </p:spPr>
        <p:txBody>
          <a:bodyPr wrap="square" rtlCol="0">
            <a:spAutoFit/>
          </a:bodyPr>
          <a:lstStyle/>
          <a:p>
            <a:r>
              <a:rPr lang="en-US" altLang="ja-JP" sz="4800" dirty="0">
                <a:latin typeface="Hiragino Sans W4" panose="020B0400000000000000" pitchFamily="34" charset="-128"/>
                <a:ea typeface="Hiragino Sans W4" panose="020B0400000000000000" pitchFamily="34" charset="-128"/>
              </a:rPr>
              <a:t>⑥</a:t>
            </a:r>
            <a:r>
              <a:rPr lang="ja-JP" altLang="en-US" sz="4800">
                <a:latin typeface="Hiragino Sans W4" panose="020B0400000000000000" pitchFamily="34" charset="-128"/>
                <a:ea typeface="Hiragino Sans W4" panose="020B0400000000000000" pitchFamily="34" charset="-128"/>
              </a:rPr>
              <a:t>ベネフィットを明確にする</a:t>
            </a:r>
            <a:endParaRPr lang="en-US" altLang="ja-JP" sz="4800" dirty="0">
              <a:latin typeface="Hiragino Sans W4" panose="020B0400000000000000" pitchFamily="34" charset="-128"/>
              <a:ea typeface="Hiragino Sans W4" panose="020B0400000000000000" pitchFamily="34" charset="-128"/>
            </a:endParaRPr>
          </a:p>
        </p:txBody>
      </p:sp>
      <p:sp>
        <p:nvSpPr>
          <p:cNvPr id="11" name="テキスト ボックス 10">
            <a:extLst>
              <a:ext uri="{FF2B5EF4-FFF2-40B4-BE49-F238E27FC236}">
                <a16:creationId xmlns:a16="http://schemas.microsoft.com/office/drawing/2014/main" id="{94A23E7B-E6B0-4B4A-86A8-585659B0E5BD}"/>
              </a:ext>
            </a:extLst>
          </p:cNvPr>
          <p:cNvSpPr txBox="1"/>
          <p:nvPr/>
        </p:nvSpPr>
        <p:spPr>
          <a:xfrm>
            <a:off x="473607" y="2310932"/>
            <a:ext cx="11028218" cy="923330"/>
          </a:xfrm>
          <a:prstGeom prst="rect">
            <a:avLst/>
          </a:prstGeom>
          <a:noFill/>
        </p:spPr>
        <p:txBody>
          <a:bodyPr wrap="square" rtlCol="0">
            <a:spAutoFit/>
          </a:bodyPr>
          <a:lstStyle/>
          <a:p>
            <a:r>
              <a:rPr lang="ja-JP" altLang="en-US">
                <a:latin typeface="Hiragino Sans W4" panose="020B0400000000000000" pitchFamily="34" charset="-128"/>
                <a:ea typeface="Hiragino Sans W4" panose="020B0400000000000000" pitchFamily="34" charset="-128"/>
              </a:rPr>
              <a:t>ベネフィットとは「商品を手にすることにより得られる未来」のことです。</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見込み客は商品が欲しいのではなく、商品から得られる未来が欲しいのです。</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あなたの商品を手にすることによって見込み客が得られる未来を</a:t>
            </a:r>
            <a:r>
              <a:rPr lang="en-US" altLang="ja-JP" dirty="0">
                <a:latin typeface="Hiragino Sans W4" panose="020B0400000000000000" pitchFamily="34" charset="-128"/>
                <a:ea typeface="Hiragino Sans W4" panose="020B0400000000000000" pitchFamily="34" charset="-128"/>
              </a:rPr>
              <a:t>10</a:t>
            </a:r>
            <a:r>
              <a:rPr lang="ja-JP" altLang="en-US">
                <a:latin typeface="Hiragino Sans W4" panose="020B0400000000000000" pitchFamily="34" charset="-128"/>
                <a:ea typeface="Hiragino Sans W4" panose="020B0400000000000000" pitchFamily="34" charset="-128"/>
              </a:rPr>
              <a:t>個以上書き出してみましょう</a:t>
            </a:r>
            <a:endParaRPr lang="en-US" altLang="ja-JP" dirty="0">
              <a:latin typeface="Hiragino Sans W4" panose="020B0400000000000000" pitchFamily="34" charset="-128"/>
              <a:ea typeface="Hiragino Sans W4" panose="020B0400000000000000" pitchFamily="34" charset="-128"/>
            </a:endParaRPr>
          </a:p>
        </p:txBody>
      </p:sp>
      <p:sp>
        <p:nvSpPr>
          <p:cNvPr id="6" name="テキスト ボックス 5">
            <a:extLst>
              <a:ext uri="{FF2B5EF4-FFF2-40B4-BE49-F238E27FC236}">
                <a16:creationId xmlns:a16="http://schemas.microsoft.com/office/drawing/2014/main" id="{E2DA74D0-424B-3D43-B082-DE708C4BA5F7}"/>
              </a:ext>
            </a:extLst>
          </p:cNvPr>
          <p:cNvSpPr txBox="1"/>
          <p:nvPr/>
        </p:nvSpPr>
        <p:spPr>
          <a:xfrm>
            <a:off x="499365" y="3503922"/>
            <a:ext cx="5309007" cy="2961516"/>
          </a:xfrm>
          <a:prstGeom prst="rect">
            <a:avLst/>
          </a:prstGeom>
          <a:noFill/>
        </p:spPr>
        <p:txBody>
          <a:bodyPr wrap="square" rtlCol="0">
            <a:spAutoFit/>
          </a:bodyPr>
          <a:lstStyle/>
          <a:p>
            <a:pPr>
              <a:lnSpc>
                <a:spcPct val="150000"/>
              </a:lnSpc>
            </a:pPr>
            <a:r>
              <a:rPr lang="ja-JP" altLang="en-US" sz="1400">
                <a:latin typeface="Hiragino Sans W4" panose="020B0400000000000000" pitchFamily="34" charset="-128"/>
                <a:ea typeface="Hiragino Sans W4" panose="020B0400000000000000" pitchFamily="34" charset="-128"/>
              </a:rPr>
              <a:t>・自分の培ってきたものをコンテンツ商品にし、</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・数十万で売れるコンテンツサイトを販売できる</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・最先端の</a:t>
            </a:r>
            <a:r>
              <a:rPr lang="en-US" altLang="ja-JP" sz="1400" dirty="0">
                <a:latin typeface="Hiragino Sans W4" panose="020B0400000000000000" pitchFamily="34" charset="-128"/>
                <a:ea typeface="Hiragino Sans W4" panose="020B0400000000000000" pitchFamily="34" charset="-128"/>
              </a:rPr>
              <a:t>SNS</a:t>
            </a:r>
            <a:r>
              <a:rPr lang="ja-JP" altLang="en-US" sz="1400">
                <a:latin typeface="Hiragino Sans W4" panose="020B0400000000000000" pitchFamily="34" charset="-128"/>
                <a:ea typeface="Hiragino Sans W4" panose="020B0400000000000000" pitchFamily="34" charset="-128"/>
              </a:rPr>
              <a:t>マーケティングで毎月安定して集客できる</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・一度仕組みを作ればあとは自動的にビジネスを運用できる</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・高単価かつ利益率と成約率の高いビジネスを構築できる</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endParaRPr lang="en-US" altLang="ja-JP" sz="1400" dirty="0">
              <a:latin typeface="Hiragino Sans W4" panose="020B0400000000000000" pitchFamily="34" charset="-128"/>
              <a:ea typeface="Hiragino Sans W4" panose="020B0400000000000000" pitchFamily="34" charset="-128"/>
            </a:endParaRPr>
          </a:p>
        </p:txBody>
      </p:sp>
      <p:sp>
        <p:nvSpPr>
          <p:cNvPr id="7" name="テキスト ボックス 6">
            <a:extLst>
              <a:ext uri="{FF2B5EF4-FFF2-40B4-BE49-F238E27FC236}">
                <a16:creationId xmlns:a16="http://schemas.microsoft.com/office/drawing/2014/main" id="{CF5B56A1-D91D-9145-926B-06BB0B935DEC}"/>
              </a:ext>
            </a:extLst>
          </p:cNvPr>
          <p:cNvSpPr txBox="1"/>
          <p:nvPr/>
        </p:nvSpPr>
        <p:spPr>
          <a:xfrm>
            <a:off x="5697007" y="3503922"/>
            <a:ext cx="5309007" cy="2638351"/>
          </a:xfrm>
          <a:prstGeom prst="rect">
            <a:avLst/>
          </a:prstGeom>
          <a:noFill/>
        </p:spPr>
        <p:txBody>
          <a:bodyPr wrap="square" rtlCol="0">
            <a:spAutoFit/>
          </a:bodyPr>
          <a:lstStyle/>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endParaRPr lang="en-US" altLang="ja-JP" sz="1400"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2548686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473607" y="915269"/>
            <a:ext cx="11028218" cy="830997"/>
          </a:xfrm>
          <a:prstGeom prst="rect">
            <a:avLst/>
          </a:prstGeom>
          <a:noFill/>
        </p:spPr>
        <p:txBody>
          <a:bodyPr wrap="square" rtlCol="0">
            <a:spAutoFit/>
          </a:bodyPr>
          <a:lstStyle/>
          <a:p>
            <a:r>
              <a:rPr lang="en-US" altLang="ja-JP" sz="4800" dirty="0">
                <a:latin typeface="Hiragino Sans W4" panose="020B0400000000000000" pitchFamily="34" charset="-128"/>
                <a:ea typeface="Hiragino Sans W4" panose="020B0400000000000000" pitchFamily="34" charset="-128"/>
              </a:rPr>
              <a:t>⑥</a:t>
            </a:r>
            <a:r>
              <a:rPr lang="ja-JP" altLang="en-US" sz="4800">
                <a:latin typeface="Hiragino Sans W4" panose="020B0400000000000000" pitchFamily="34" charset="-128"/>
                <a:ea typeface="Hiragino Sans W4" panose="020B0400000000000000" pitchFamily="34" charset="-128"/>
              </a:rPr>
              <a:t>ベネフィットを明確にする</a:t>
            </a:r>
            <a:endParaRPr lang="en-US" altLang="ja-JP" sz="4800" dirty="0">
              <a:latin typeface="Hiragino Sans W4" panose="020B0400000000000000" pitchFamily="34" charset="-128"/>
              <a:ea typeface="Hiragino Sans W4" panose="020B0400000000000000" pitchFamily="34" charset="-128"/>
            </a:endParaRPr>
          </a:p>
        </p:txBody>
      </p:sp>
      <p:sp>
        <p:nvSpPr>
          <p:cNvPr id="11" name="テキスト ボックス 10">
            <a:extLst>
              <a:ext uri="{FF2B5EF4-FFF2-40B4-BE49-F238E27FC236}">
                <a16:creationId xmlns:a16="http://schemas.microsoft.com/office/drawing/2014/main" id="{94A23E7B-E6B0-4B4A-86A8-585659B0E5BD}"/>
              </a:ext>
            </a:extLst>
          </p:cNvPr>
          <p:cNvSpPr txBox="1"/>
          <p:nvPr/>
        </p:nvSpPr>
        <p:spPr>
          <a:xfrm>
            <a:off x="473607" y="2310932"/>
            <a:ext cx="11028218" cy="923330"/>
          </a:xfrm>
          <a:prstGeom prst="rect">
            <a:avLst/>
          </a:prstGeom>
          <a:noFill/>
        </p:spPr>
        <p:txBody>
          <a:bodyPr wrap="square" rtlCol="0">
            <a:spAutoFit/>
          </a:bodyPr>
          <a:lstStyle/>
          <a:p>
            <a:r>
              <a:rPr lang="ja-JP" altLang="en-US">
                <a:latin typeface="Hiragino Sans W4" panose="020B0400000000000000" pitchFamily="34" charset="-128"/>
                <a:ea typeface="Hiragino Sans W4" panose="020B0400000000000000" pitchFamily="34" charset="-128"/>
              </a:rPr>
              <a:t>ベネフィットとは「商品を手にすることにより得られる未来」のことです。</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見込み客は商品が欲しいのではなく、商品から得られる未来が欲しいのです。</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あなたの商品を手にすることによって見込み客が得られる未来を</a:t>
            </a:r>
            <a:r>
              <a:rPr lang="en-US" altLang="ja-JP" dirty="0">
                <a:latin typeface="Hiragino Sans W4" panose="020B0400000000000000" pitchFamily="34" charset="-128"/>
                <a:ea typeface="Hiragino Sans W4" panose="020B0400000000000000" pitchFamily="34" charset="-128"/>
              </a:rPr>
              <a:t>10</a:t>
            </a:r>
            <a:r>
              <a:rPr lang="ja-JP" altLang="en-US">
                <a:latin typeface="Hiragino Sans W4" panose="020B0400000000000000" pitchFamily="34" charset="-128"/>
                <a:ea typeface="Hiragino Sans W4" panose="020B0400000000000000" pitchFamily="34" charset="-128"/>
              </a:rPr>
              <a:t>個以上書き出してみましょう</a:t>
            </a:r>
            <a:endParaRPr lang="en-US" altLang="ja-JP" dirty="0">
              <a:latin typeface="Hiragino Sans W4" panose="020B0400000000000000" pitchFamily="34" charset="-128"/>
              <a:ea typeface="Hiragino Sans W4" panose="020B0400000000000000" pitchFamily="34" charset="-128"/>
            </a:endParaRPr>
          </a:p>
        </p:txBody>
      </p:sp>
      <p:sp>
        <p:nvSpPr>
          <p:cNvPr id="6" name="テキスト ボックス 5">
            <a:extLst>
              <a:ext uri="{FF2B5EF4-FFF2-40B4-BE49-F238E27FC236}">
                <a16:creationId xmlns:a16="http://schemas.microsoft.com/office/drawing/2014/main" id="{E2DA74D0-424B-3D43-B082-DE708C4BA5F7}"/>
              </a:ext>
            </a:extLst>
          </p:cNvPr>
          <p:cNvSpPr txBox="1"/>
          <p:nvPr/>
        </p:nvSpPr>
        <p:spPr>
          <a:xfrm>
            <a:off x="499365" y="3503922"/>
            <a:ext cx="5309007" cy="2961516"/>
          </a:xfrm>
          <a:prstGeom prst="rect">
            <a:avLst/>
          </a:prstGeom>
          <a:noFill/>
        </p:spPr>
        <p:txBody>
          <a:bodyPr wrap="square" rtlCol="0">
            <a:spAutoFit/>
          </a:bodyPr>
          <a:lstStyle/>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endParaRPr lang="en-US" altLang="ja-JP" sz="1400" dirty="0">
              <a:latin typeface="Hiragino Sans W4" panose="020B0400000000000000" pitchFamily="34" charset="-128"/>
              <a:ea typeface="Hiragino Sans W4" panose="020B0400000000000000" pitchFamily="34" charset="-128"/>
            </a:endParaRPr>
          </a:p>
        </p:txBody>
      </p:sp>
      <p:sp>
        <p:nvSpPr>
          <p:cNvPr id="7" name="テキスト ボックス 6">
            <a:extLst>
              <a:ext uri="{FF2B5EF4-FFF2-40B4-BE49-F238E27FC236}">
                <a16:creationId xmlns:a16="http://schemas.microsoft.com/office/drawing/2014/main" id="{CF5B56A1-D91D-9145-926B-06BB0B935DEC}"/>
              </a:ext>
            </a:extLst>
          </p:cNvPr>
          <p:cNvSpPr txBox="1"/>
          <p:nvPr/>
        </p:nvSpPr>
        <p:spPr>
          <a:xfrm>
            <a:off x="5697007" y="3503922"/>
            <a:ext cx="5309007" cy="2638351"/>
          </a:xfrm>
          <a:prstGeom prst="rect">
            <a:avLst/>
          </a:prstGeom>
          <a:noFill/>
        </p:spPr>
        <p:txBody>
          <a:bodyPr wrap="square" rtlCol="0">
            <a:spAutoFit/>
          </a:bodyPr>
          <a:lstStyle/>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r>
              <a:rPr lang="ja-JP" altLang="en-US" sz="1400">
                <a:latin typeface="Hiragino Sans W4" panose="020B0400000000000000" pitchFamily="34" charset="-128"/>
                <a:ea typeface="Hiragino Sans W4" panose="020B0400000000000000" pitchFamily="34" charset="-128"/>
              </a:rPr>
              <a:t>・</a:t>
            </a:r>
            <a:endParaRPr lang="en-US" altLang="ja-JP" sz="1400" dirty="0">
              <a:latin typeface="Hiragino Sans W4" panose="020B0400000000000000" pitchFamily="34" charset="-128"/>
              <a:ea typeface="Hiragino Sans W4" panose="020B0400000000000000" pitchFamily="34" charset="-128"/>
            </a:endParaRPr>
          </a:p>
          <a:p>
            <a:pPr>
              <a:lnSpc>
                <a:spcPct val="150000"/>
              </a:lnSpc>
            </a:pPr>
            <a:endParaRPr lang="en-US" altLang="ja-JP" sz="1400"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60665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473607" y="915269"/>
            <a:ext cx="11028218" cy="830997"/>
          </a:xfrm>
          <a:prstGeom prst="rect">
            <a:avLst/>
          </a:prstGeom>
          <a:noFill/>
        </p:spPr>
        <p:txBody>
          <a:bodyPr wrap="square" rtlCol="0">
            <a:spAutoFit/>
          </a:bodyPr>
          <a:lstStyle/>
          <a:p>
            <a:r>
              <a:rPr lang="en-US" altLang="ja-JP" sz="4800" dirty="0">
                <a:latin typeface="Hiragino Sans W4" panose="020B0400000000000000" pitchFamily="34" charset="-128"/>
                <a:ea typeface="Hiragino Sans W4" panose="020B0400000000000000" pitchFamily="34" charset="-128"/>
              </a:rPr>
              <a:t>⑦</a:t>
            </a:r>
            <a:r>
              <a:rPr lang="ja-JP" altLang="en-US" sz="4800">
                <a:latin typeface="Hiragino Sans W4" panose="020B0400000000000000" pitchFamily="34" charset="-128"/>
                <a:ea typeface="Hiragino Sans W4" panose="020B0400000000000000" pitchFamily="34" charset="-128"/>
              </a:rPr>
              <a:t>響くベネフィットを絞り込む</a:t>
            </a:r>
            <a:endParaRPr lang="en-US" altLang="ja-JP" sz="4800" dirty="0">
              <a:latin typeface="Hiragino Sans W4" panose="020B0400000000000000" pitchFamily="34" charset="-128"/>
              <a:ea typeface="Hiragino Sans W4" panose="020B0400000000000000" pitchFamily="34" charset="-128"/>
            </a:endParaRPr>
          </a:p>
        </p:txBody>
      </p:sp>
      <p:sp>
        <p:nvSpPr>
          <p:cNvPr id="11" name="テキスト ボックス 10">
            <a:extLst>
              <a:ext uri="{FF2B5EF4-FFF2-40B4-BE49-F238E27FC236}">
                <a16:creationId xmlns:a16="http://schemas.microsoft.com/office/drawing/2014/main" id="{94A23E7B-E6B0-4B4A-86A8-585659B0E5BD}"/>
              </a:ext>
            </a:extLst>
          </p:cNvPr>
          <p:cNvSpPr txBox="1"/>
          <p:nvPr/>
        </p:nvSpPr>
        <p:spPr>
          <a:xfrm>
            <a:off x="473607" y="2310932"/>
            <a:ext cx="11028218" cy="369332"/>
          </a:xfrm>
          <a:prstGeom prst="rect">
            <a:avLst/>
          </a:prstGeom>
          <a:noFill/>
        </p:spPr>
        <p:txBody>
          <a:bodyPr wrap="square" rtlCol="0">
            <a:spAutoFit/>
          </a:bodyPr>
          <a:lstStyle/>
          <a:p>
            <a:r>
              <a:rPr lang="ja-JP" altLang="en-US">
                <a:latin typeface="Hiragino Sans W4" panose="020B0400000000000000" pitchFamily="34" charset="-128"/>
                <a:ea typeface="Hiragino Sans W4" panose="020B0400000000000000" pitchFamily="34" charset="-128"/>
              </a:rPr>
              <a:t>上記で書き出した中から見込み客に最も響くと思うベネフィットを５つに絞り込んでみましょう。</a:t>
            </a:r>
            <a:endParaRPr lang="en-US" altLang="ja-JP" dirty="0">
              <a:latin typeface="Hiragino Sans W4" panose="020B0400000000000000" pitchFamily="34" charset="-128"/>
              <a:ea typeface="Hiragino Sans W4" panose="020B0400000000000000" pitchFamily="34" charset="-128"/>
            </a:endParaRPr>
          </a:p>
        </p:txBody>
      </p:sp>
      <p:sp>
        <p:nvSpPr>
          <p:cNvPr id="6" name="テキスト ボックス 5">
            <a:extLst>
              <a:ext uri="{FF2B5EF4-FFF2-40B4-BE49-F238E27FC236}">
                <a16:creationId xmlns:a16="http://schemas.microsoft.com/office/drawing/2014/main" id="{E2DA74D0-424B-3D43-B082-DE708C4BA5F7}"/>
              </a:ext>
            </a:extLst>
          </p:cNvPr>
          <p:cNvSpPr txBox="1"/>
          <p:nvPr/>
        </p:nvSpPr>
        <p:spPr>
          <a:xfrm>
            <a:off x="649706" y="3244930"/>
            <a:ext cx="7425348" cy="1754326"/>
          </a:xfrm>
          <a:prstGeom prst="rect">
            <a:avLst/>
          </a:prstGeom>
          <a:noFill/>
        </p:spPr>
        <p:txBody>
          <a:bodyPr wrap="square" rtlCol="0">
            <a:spAutoFit/>
          </a:bodyPr>
          <a:lstStyle/>
          <a:p>
            <a:r>
              <a:rPr lang="ja-JP" altLang="en-US">
                <a:latin typeface="Hiragino Sans W4" panose="020B0400000000000000" pitchFamily="34" charset="-128"/>
                <a:ea typeface="Hiragino Sans W4" panose="020B0400000000000000" pitchFamily="34" charset="-128"/>
              </a:rPr>
              <a:t>・自分の培ってきたものをコンテンツ商品にし、</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・数十万で売れるコンテンツサイトを販売できる</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a:t>
            </a:r>
            <a:endParaRPr lang="en-US" altLang="ja-JP"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3653124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473607" y="915269"/>
            <a:ext cx="11028218" cy="830997"/>
          </a:xfrm>
          <a:prstGeom prst="rect">
            <a:avLst/>
          </a:prstGeom>
          <a:noFill/>
        </p:spPr>
        <p:txBody>
          <a:bodyPr wrap="square" rtlCol="0">
            <a:spAutoFit/>
          </a:bodyPr>
          <a:lstStyle/>
          <a:p>
            <a:r>
              <a:rPr lang="en-US" altLang="ja-JP" sz="4800" dirty="0">
                <a:latin typeface="Hiragino Sans W4" panose="020B0400000000000000" pitchFamily="34" charset="-128"/>
                <a:ea typeface="Hiragino Sans W4" panose="020B0400000000000000" pitchFamily="34" charset="-128"/>
              </a:rPr>
              <a:t>⑦</a:t>
            </a:r>
            <a:r>
              <a:rPr lang="ja-JP" altLang="en-US" sz="4800">
                <a:latin typeface="Hiragino Sans W4" panose="020B0400000000000000" pitchFamily="34" charset="-128"/>
                <a:ea typeface="Hiragino Sans W4" panose="020B0400000000000000" pitchFamily="34" charset="-128"/>
              </a:rPr>
              <a:t>響くベネフィットを絞り込む</a:t>
            </a:r>
            <a:endParaRPr lang="en-US" altLang="ja-JP" sz="4800" dirty="0">
              <a:latin typeface="Hiragino Sans W4" panose="020B0400000000000000" pitchFamily="34" charset="-128"/>
              <a:ea typeface="Hiragino Sans W4" panose="020B0400000000000000" pitchFamily="34" charset="-128"/>
            </a:endParaRPr>
          </a:p>
        </p:txBody>
      </p:sp>
      <p:sp>
        <p:nvSpPr>
          <p:cNvPr id="11" name="テキスト ボックス 10">
            <a:extLst>
              <a:ext uri="{FF2B5EF4-FFF2-40B4-BE49-F238E27FC236}">
                <a16:creationId xmlns:a16="http://schemas.microsoft.com/office/drawing/2014/main" id="{94A23E7B-E6B0-4B4A-86A8-585659B0E5BD}"/>
              </a:ext>
            </a:extLst>
          </p:cNvPr>
          <p:cNvSpPr txBox="1"/>
          <p:nvPr/>
        </p:nvSpPr>
        <p:spPr>
          <a:xfrm>
            <a:off x="473607" y="2310932"/>
            <a:ext cx="11028218" cy="369332"/>
          </a:xfrm>
          <a:prstGeom prst="rect">
            <a:avLst/>
          </a:prstGeom>
          <a:noFill/>
        </p:spPr>
        <p:txBody>
          <a:bodyPr wrap="square" rtlCol="0">
            <a:spAutoFit/>
          </a:bodyPr>
          <a:lstStyle/>
          <a:p>
            <a:r>
              <a:rPr lang="ja-JP" altLang="en-US">
                <a:latin typeface="Hiragino Sans W4" panose="020B0400000000000000" pitchFamily="34" charset="-128"/>
                <a:ea typeface="Hiragino Sans W4" panose="020B0400000000000000" pitchFamily="34" charset="-128"/>
              </a:rPr>
              <a:t>上記で書き出した中から見込み客に最も響くと思うベネフィットを５つに絞り込んでみましょう。</a:t>
            </a:r>
            <a:endParaRPr lang="en-US" altLang="ja-JP" dirty="0">
              <a:latin typeface="Hiragino Sans W4" panose="020B0400000000000000" pitchFamily="34" charset="-128"/>
              <a:ea typeface="Hiragino Sans W4" panose="020B0400000000000000" pitchFamily="34" charset="-128"/>
            </a:endParaRPr>
          </a:p>
        </p:txBody>
      </p:sp>
      <p:sp>
        <p:nvSpPr>
          <p:cNvPr id="6" name="テキスト ボックス 5">
            <a:extLst>
              <a:ext uri="{FF2B5EF4-FFF2-40B4-BE49-F238E27FC236}">
                <a16:creationId xmlns:a16="http://schemas.microsoft.com/office/drawing/2014/main" id="{E2DA74D0-424B-3D43-B082-DE708C4BA5F7}"/>
              </a:ext>
            </a:extLst>
          </p:cNvPr>
          <p:cNvSpPr txBox="1"/>
          <p:nvPr/>
        </p:nvSpPr>
        <p:spPr>
          <a:xfrm>
            <a:off x="649706" y="3244930"/>
            <a:ext cx="7425348" cy="1200329"/>
          </a:xfrm>
          <a:prstGeom prst="rect">
            <a:avLst/>
          </a:prstGeom>
          <a:noFill/>
        </p:spPr>
        <p:txBody>
          <a:bodyPr wrap="square" rtlCol="0">
            <a:spAutoFit/>
          </a:bodyPr>
          <a:lstStyle/>
          <a:p>
            <a:r>
              <a:rPr lang="ja-JP" altLang="en-US">
                <a:latin typeface="Hiragino Sans W4" panose="020B0400000000000000" pitchFamily="34" charset="-128"/>
                <a:ea typeface="Hiragino Sans W4" panose="020B0400000000000000" pitchFamily="34" charset="-128"/>
              </a:rPr>
              <a:t>・</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a:t>
            </a:r>
            <a:endParaRPr lang="en-US" altLang="ja-JP"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32609221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473607" y="915269"/>
            <a:ext cx="11028218" cy="830997"/>
          </a:xfrm>
          <a:prstGeom prst="rect">
            <a:avLst/>
          </a:prstGeom>
          <a:noFill/>
        </p:spPr>
        <p:txBody>
          <a:bodyPr wrap="square" rtlCol="0">
            <a:spAutoFit/>
          </a:bodyPr>
          <a:lstStyle/>
          <a:p>
            <a:r>
              <a:rPr lang="en-US" altLang="ja-JP" sz="4800" dirty="0">
                <a:latin typeface="Hiragino Sans W4" panose="020B0400000000000000" pitchFamily="34" charset="-128"/>
                <a:ea typeface="Hiragino Sans W4" panose="020B0400000000000000" pitchFamily="34" charset="-128"/>
              </a:rPr>
              <a:t>⑧</a:t>
            </a:r>
            <a:r>
              <a:rPr lang="ja-JP" altLang="en-US" sz="4800">
                <a:latin typeface="Hiragino Sans W4" panose="020B0400000000000000" pitchFamily="34" charset="-128"/>
                <a:ea typeface="Hiragino Sans W4" panose="020B0400000000000000" pitchFamily="34" charset="-128"/>
              </a:rPr>
              <a:t>一番伝えたいベネフィットを決める</a:t>
            </a:r>
            <a:endParaRPr lang="en-US" altLang="ja-JP" sz="4800" dirty="0">
              <a:latin typeface="Hiragino Sans W4" panose="020B0400000000000000" pitchFamily="34" charset="-128"/>
              <a:ea typeface="Hiragino Sans W4" panose="020B0400000000000000" pitchFamily="34" charset="-128"/>
            </a:endParaRPr>
          </a:p>
        </p:txBody>
      </p:sp>
      <p:sp>
        <p:nvSpPr>
          <p:cNvPr id="11" name="テキスト ボックス 10">
            <a:extLst>
              <a:ext uri="{FF2B5EF4-FFF2-40B4-BE49-F238E27FC236}">
                <a16:creationId xmlns:a16="http://schemas.microsoft.com/office/drawing/2014/main" id="{94A23E7B-E6B0-4B4A-86A8-585659B0E5BD}"/>
              </a:ext>
            </a:extLst>
          </p:cNvPr>
          <p:cNvSpPr txBox="1"/>
          <p:nvPr/>
        </p:nvSpPr>
        <p:spPr>
          <a:xfrm>
            <a:off x="473607" y="2310932"/>
            <a:ext cx="11028218" cy="1200329"/>
          </a:xfrm>
          <a:prstGeom prst="rect">
            <a:avLst/>
          </a:prstGeom>
          <a:noFill/>
        </p:spPr>
        <p:txBody>
          <a:bodyPr wrap="square" rtlCol="0">
            <a:spAutoFit/>
          </a:bodyPr>
          <a:lstStyle/>
          <a:p>
            <a:r>
              <a:rPr lang="ja-JP" altLang="en-US">
                <a:latin typeface="Hiragino Sans W4" panose="020B0400000000000000" pitchFamily="34" charset="-128"/>
                <a:ea typeface="Hiragino Sans W4" panose="020B0400000000000000" pitchFamily="34" charset="-128"/>
              </a:rPr>
              <a:t>上記で書き出した５つの中から最も響くと思うベネフィットを１つに絞ります。</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１つに絞る作業はできる限り他の人の意見を聞いてから絞るようにしてください。</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「どれがいいと思う？」という聞き方ではなく「５つの中でどれが一番ダメかな？」というように</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ダメなものを選定していくやり方の方が効果的です。</a:t>
            </a:r>
            <a:endParaRPr lang="en-US" altLang="ja-JP" dirty="0">
              <a:latin typeface="Hiragino Sans W4" panose="020B0400000000000000" pitchFamily="34" charset="-128"/>
              <a:ea typeface="Hiragino Sans W4" panose="020B0400000000000000" pitchFamily="34" charset="-128"/>
            </a:endParaRPr>
          </a:p>
        </p:txBody>
      </p:sp>
      <p:sp>
        <p:nvSpPr>
          <p:cNvPr id="6" name="テキスト ボックス 5">
            <a:extLst>
              <a:ext uri="{FF2B5EF4-FFF2-40B4-BE49-F238E27FC236}">
                <a16:creationId xmlns:a16="http://schemas.microsoft.com/office/drawing/2014/main" id="{E2DA74D0-424B-3D43-B082-DE708C4BA5F7}"/>
              </a:ext>
            </a:extLst>
          </p:cNvPr>
          <p:cNvSpPr txBox="1"/>
          <p:nvPr/>
        </p:nvSpPr>
        <p:spPr>
          <a:xfrm>
            <a:off x="1603313" y="4507059"/>
            <a:ext cx="8768805" cy="830997"/>
          </a:xfrm>
          <a:prstGeom prst="rect">
            <a:avLst/>
          </a:prstGeom>
          <a:noFill/>
        </p:spPr>
        <p:txBody>
          <a:bodyPr wrap="square" rtlCol="0">
            <a:spAutoFit/>
          </a:bodyPr>
          <a:lstStyle/>
          <a:p>
            <a:r>
              <a:rPr lang="ja-JP" altLang="en-US" sz="2400">
                <a:latin typeface="Hiragino Sans W4" panose="020B0400000000000000" pitchFamily="34" charset="-128"/>
                <a:ea typeface="Hiragino Sans W4" panose="020B0400000000000000" pitchFamily="34" charset="-128"/>
              </a:rPr>
              <a:t>・自分の培ってきた情報をコンテンツ商品にし、</a:t>
            </a:r>
            <a:endParaRPr lang="en-US" altLang="ja-JP" sz="2400" dirty="0">
              <a:latin typeface="Hiragino Sans W4" panose="020B0400000000000000" pitchFamily="34" charset="-128"/>
              <a:ea typeface="Hiragino Sans W4" panose="020B0400000000000000" pitchFamily="34" charset="-128"/>
            </a:endParaRPr>
          </a:p>
          <a:p>
            <a:r>
              <a:rPr lang="ja-JP" altLang="en-US" sz="2400">
                <a:latin typeface="Hiragino Sans W4" panose="020B0400000000000000" pitchFamily="34" charset="-128"/>
                <a:ea typeface="Hiragino Sans W4" panose="020B0400000000000000" pitchFamily="34" charset="-128"/>
              </a:rPr>
              <a:t>　数十万で売れるコンテンツサイトを販売できる</a:t>
            </a:r>
            <a:endParaRPr lang="en-US" altLang="ja-JP" sz="2400" dirty="0">
              <a:latin typeface="Hiragino Sans W4" panose="020B0400000000000000" pitchFamily="34" charset="-128"/>
              <a:ea typeface="Hiragino Sans W4" panose="020B0400000000000000" pitchFamily="34" charset="-128"/>
            </a:endParaRPr>
          </a:p>
        </p:txBody>
      </p:sp>
      <p:sp>
        <p:nvSpPr>
          <p:cNvPr id="7" name="テキスト ボックス 6">
            <a:extLst>
              <a:ext uri="{FF2B5EF4-FFF2-40B4-BE49-F238E27FC236}">
                <a16:creationId xmlns:a16="http://schemas.microsoft.com/office/drawing/2014/main" id="{43649C8F-F8E9-2449-BD05-2F370EB5F4C4}"/>
              </a:ext>
            </a:extLst>
          </p:cNvPr>
          <p:cNvSpPr txBox="1"/>
          <p:nvPr/>
        </p:nvSpPr>
        <p:spPr>
          <a:xfrm>
            <a:off x="473607" y="5744526"/>
            <a:ext cx="11028218" cy="923330"/>
          </a:xfrm>
          <a:prstGeom prst="rect">
            <a:avLst/>
          </a:prstGeom>
          <a:noFill/>
        </p:spPr>
        <p:txBody>
          <a:bodyPr wrap="square" rtlCol="0">
            <a:spAutoFit/>
          </a:bodyPr>
          <a:lstStyle/>
          <a:p>
            <a:r>
              <a:rPr lang="ja-JP" altLang="en-US">
                <a:latin typeface="Hiragino Sans W4" panose="020B0400000000000000" pitchFamily="34" charset="-128"/>
                <a:ea typeface="Hiragino Sans W4" panose="020B0400000000000000" pitchFamily="34" charset="-128"/>
              </a:rPr>
              <a:t>このベネフィットが一番押し出していくべきベネフィットになります。</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キャッチコピーとしても使っていけます。</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他に書き出したベネフィットはボディコピーとして使っていきます。</a:t>
            </a:r>
            <a:endParaRPr lang="en-US" altLang="ja-JP"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12007874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473607" y="915269"/>
            <a:ext cx="11028218" cy="830997"/>
          </a:xfrm>
          <a:prstGeom prst="rect">
            <a:avLst/>
          </a:prstGeom>
          <a:noFill/>
        </p:spPr>
        <p:txBody>
          <a:bodyPr wrap="square" rtlCol="0">
            <a:spAutoFit/>
          </a:bodyPr>
          <a:lstStyle/>
          <a:p>
            <a:r>
              <a:rPr lang="en-US" altLang="ja-JP" sz="4800" dirty="0">
                <a:latin typeface="Hiragino Sans W4" panose="020B0400000000000000" pitchFamily="34" charset="-128"/>
                <a:ea typeface="Hiragino Sans W4" panose="020B0400000000000000" pitchFamily="34" charset="-128"/>
              </a:rPr>
              <a:t>⑧</a:t>
            </a:r>
            <a:r>
              <a:rPr lang="ja-JP" altLang="en-US" sz="4800">
                <a:latin typeface="Hiragino Sans W4" panose="020B0400000000000000" pitchFamily="34" charset="-128"/>
                <a:ea typeface="Hiragino Sans W4" panose="020B0400000000000000" pitchFamily="34" charset="-128"/>
              </a:rPr>
              <a:t>一番伝えたいベネフィットを決める</a:t>
            </a:r>
            <a:endParaRPr lang="en-US" altLang="ja-JP" sz="4800" dirty="0">
              <a:latin typeface="Hiragino Sans W4" panose="020B0400000000000000" pitchFamily="34" charset="-128"/>
              <a:ea typeface="Hiragino Sans W4" panose="020B0400000000000000" pitchFamily="34" charset="-128"/>
            </a:endParaRPr>
          </a:p>
        </p:txBody>
      </p:sp>
      <p:sp>
        <p:nvSpPr>
          <p:cNvPr id="11" name="テキスト ボックス 10">
            <a:extLst>
              <a:ext uri="{FF2B5EF4-FFF2-40B4-BE49-F238E27FC236}">
                <a16:creationId xmlns:a16="http://schemas.microsoft.com/office/drawing/2014/main" id="{94A23E7B-E6B0-4B4A-86A8-585659B0E5BD}"/>
              </a:ext>
            </a:extLst>
          </p:cNvPr>
          <p:cNvSpPr txBox="1"/>
          <p:nvPr/>
        </p:nvSpPr>
        <p:spPr>
          <a:xfrm>
            <a:off x="473607" y="2310932"/>
            <a:ext cx="11028218" cy="1200329"/>
          </a:xfrm>
          <a:prstGeom prst="rect">
            <a:avLst/>
          </a:prstGeom>
          <a:noFill/>
        </p:spPr>
        <p:txBody>
          <a:bodyPr wrap="square" rtlCol="0">
            <a:spAutoFit/>
          </a:bodyPr>
          <a:lstStyle/>
          <a:p>
            <a:r>
              <a:rPr lang="ja-JP" altLang="en-US">
                <a:latin typeface="Hiragino Sans W4" panose="020B0400000000000000" pitchFamily="34" charset="-128"/>
                <a:ea typeface="Hiragino Sans W4" panose="020B0400000000000000" pitchFamily="34" charset="-128"/>
              </a:rPr>
              <a:t>上記で書き出した５つの中から最も響くと思うベネフィットを１つに絞ります。</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１つに絞る作業はできる限り他の人の意見を聞いてから絞るようにしてください。</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「どれがいいと思う？」という聞き方ではなく「５つの中でどれが一番ダメかな？」というように</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ダメなものを選定していくやり方の方が効果的です。</a:t>
            </a:r>
            <a:endParaRPr lang="en-US" altLang="ja-JP" dirty="0">
              <a:latin typeface="Hiragino Sans W4" panose="020B0400000000000000" pitchFamily="34" charset="-128"/>
              <a:ea typeface="Hiragino Sans W4" panose="020B0400000000000000" pitchFamily="34" charset="-128"/>
            </a:endParaRPr>
          </a:p>
        </p:txBody>
      </p:sp>
      <p:sp>
        <p:nvSpPr>
          <p:cNvPr id="6" name="テキスト ボックス 5">
            <a:extLst>
              <a:ext uri="{FF2B5EF4-FFF2-40B4-BE49-F238E27FC236}">
                <a16:creationId xmlns:a16="http://schemas.microsoft.com/office/drawing/2014/main" id="{E2DA74D0-424B-3D43-B082-DE708C4BA5F7}"/>
              </a:ext>
            </a:extLst>
          </p:cNvPr>
          <p:cNvSpPr txBox="1"/>
          <p:nvPr/>
        </p:nvSpPr>
        <p:spPr>
          <a:xfrm>
            <a:off x="1603313" y="4507059"/>
            <a:ext cx="8768805" cy="830997"/>
          </a:xfrm>
          <a:prstGeom prst="rect">
            <a:avLst/>
          </a:prstGeom>
          <a:noFill/>
        </p:spPr>
        <p:txBody>
          <a:bodyPr wrap="square" rtlCol="0">
            <a:spAutoFit/>
          </a:bodyPr>
          <a:lstStyle/>
          <a:p>
            <a:r>
              <a:rPr lang="ja-JP" altLang="en-US" sz="2400">
                <a:latin typeface="Hiragino Sans W4" panose="020B0400000000000000" pitchFamily="34" charset="-128"/>
                <a:ea typeface="Hiragino Sans W4" panose="020B0400000000000000" pitchFamily="34" charset="-128"/>
              </a:rPr>
              <a:t>・</a:t>
            </a:r>
            <a:endParaRPr lang="en-US" altLang="ja-JP" sz="2400" dirty="0">
              <a:latin typeface="Hiragino Sans W4" panose="020B0400000000000000" pitchFamily="34" charset="-128"/>
              <a:ea typeface="Hiragino Sans W4" panose="020B0400000000000000" pitchFamily="34" charset="-128"/>
            </a:endParaRPr>
          </a:p>
        </p:txBody>
      </p:sp>
      <p:sp>
        <p:nvSpPr>
          <p:cNvPr id="7" name="テキスト ボックス 6">
            <a:extLst>
              <a:ext uri="{FF2B5EF4-FFF2-40B4-BE49-F238E27FC236}">
                <a16:creationId xmlns:a16="http://schemas.microsoft.com/office/drawing/2014/main" id="{43649C8F-F8E9-2449-BD05-2F370EB5F4C4}"/>
              </a:ext>
            </a:extLst>
          </p:cNvPr>
          <p:cNvSpPr txBox="1"/>
          <p:nvPr/>
        </p:nvSpPr>
        <p:spPr>
          <a:xfrm>
            <a:off x="473607" y="5744526"/>
            <a:ext cx="11028218" cy="923330"/>
          </a:xfrm>
          <a:prstGeom prst="rect">
            <a:avLst/>
          </a:prstGeom>
          <a:noFill/>
        </p:spPr>
        <p:txBody>
          <a:bodyPr wrap="square" rtlCol="0">
            <a:spAutoFit/>
          </a:bodyPr>
          <a:lstStyle/>
          <a:p>
            <a:r>
              <a:rPr lang="ja-JP" altLang="en-US">
                <a:latin typeface="Hiragino Sans W4" panose="020B0400000000000000" pitchFamily="34" charset="-128"/>
                <a:ea typeface="Hiragino Sans W4" panose="020B0400000000000000" pitchFamily="34" charset="-128"/>
              </a:rPr>
              <a:t>このベネフィットが一番押し出していくべきベネフィットになります。</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キャッチコピーとしても使っていけます。</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他に書き出したベネフィットはボディコピーとして使っていきます。</a:t>
            </a:r>
            <a:endParaRPr lang="en-US" altLang="ja-JP"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38590069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473607" y="915269"/>
            <a:ext cx="11028218" cy="830997"/>
          </a:xfrm>
          <a:prstGeom prst="rect">
            <a:avLst/>
          </a:prstGeom>
          <a:noFill/>
        </p:spPr>
        <p:txBody>
          <a:bodyPr wrap="square" rtlCol="0">
            <a:spAutoFit/>
          </a:bodyPr>
          <a:lstStyle/>
          <a:p>
            <a:r>
              <a:rPr lang="en-US" altLang="ja-JP" sz="4800" dirty="0">
                <a:latin typeface="Hiragino Sans W4" panose="020B0400000000000000" pitchFamily="34" charset="-128"/>
                <a:ea typeface="Hiragino Sans W4" panose="020B0400000000000000" pitchFamily="34" charset="-128"/>
              </a:rPr>
              <a:t>⑨</a:t>
            </a:r>
            <a:r>
              <a:rPr lang="ja-JP" altLang="en-US" sz="4800">
                <a:latin typeface="Hiragino Sans W4" panose="020B0400000000000000" pitchFamily="34" charset="-128"/>
                <a:ea typeface="Hiragino Sans W4" panose="020B0400000000000000" pitchFamily="34" charset="-128"/>
              </a:rPr>
              <a:t>キャッチコピーを作る</a:t>
            </a:r>
            <a:endParaRPr lang="en-US" altLang="ja-JP" sz="4800" dirty="0">
              <a:latin typeface="Hiragino Sans W4" panose="020B0400000000000000" pitchFamily="34" charset="-128"/>
              <a:ea typeface="Hiragino Sans W4" panose="020B0400000000000000" pitchFamily="34" charset="-128"/>
            </a:endParaRPr>
          </a:p>
        </p:txBody>
      </p:sp>
      <p:sp>
        <p:nvSpPr>
          <p:cNvPr id="3" name="テキスト ボックス 2">
            <a:extLst>
              <a:ext uri="{FF2B5EF4-FFF2-40B4-BE49-F238E27FC236}">
                <a16:creationId xmlns:a16="http://schemas.microsoft.com/office/drawing/2014/main" id="{9847AE28-1F10-7E49-ADA5-E90A2A78B8B4}"/>
              </a:ext>
            </a:extLst>
          </p:cNvPr>
          <p:cNvSpPr txBox="1"/>
          <p:nvPr/>
        </p:nvSpPr>
        <p:spPr>
          <a:xfrm>
            <a:off x="473607" y="3115855"/>
            <a:ext cx="11028218" cy="2215991"/>
          </a:xfrm>
          <a:prstGeom prst="rect">
            <a:avLst/>
          </a:prstGeom>
          <a:noFill/>
        </p:spPr>
        <p:txBody>
          <a:bodyPr wrap="square" rtlCol="0">
            <a:spAutoFit/>
          </a:bodyPr>
          <a:lstStyle/>
          <a:p>
            <a:pPr>
              <a:lnSpc>
                <a:spcPct val="150000"/>
              </a:lnSpc>
            </a:pPr>
            <a:r>
              <a:rPr lang="ja-JP" altLang="en-US" sz="1200">
                <a:latin typeface="Hiragino Sans W4" panose="020B0400000000000000" pitchFamily="34" charset="-128"/>
                <a:ea typeface="Hiragino Sans W4" panose="020B0400000000000000" pitchFamily="34" charset="-128"/>
              </a:rPr>
              <a:t>＜お客様の悩み＞</a:t>
            </a:r>
            <a:endParaRPr lang="en-US" altLang="ja-JP" sz="1200" dirty="0">
              <a:latin typeface="Hiragino Sans W4" panose="020B0400000000000000" pitchFamily="34" charset="-128"/>
              <a:ea typeface="Hiragino Sans W4" panose="020B0400000000000000" pitchFamily="34" charset="-128"/>
            </a:endParaRPr>
          </a:p>
          <a:p>
            <a:r>
              <a:rPr lang="ja-JP" altLang="ja-JP" sz="1200">
                <a:latin typeface="Hiragino Sans W4" panose="020B0400000000000000" pitchFamily="34" charset="-128"/>
                <a:ea typeface="Hiragino Sans W4" panose="020B0400000000000000" pitchFamily="34" charset="-128"/>
              </a:rPr>
              <a:t>自分のノウハウを販売して安定的に売上を作っていきたいけど、</a:t>
            </a:r>
          </a:p>
          <a:p>
            <a:r>
              <a:rPr lang="ja-JP" altLang="ja-JP" sz="1200">
                <a:latin typeface="Hiragino Sans W4" panose="020B0400000000000000" pitchFamily="34" charset="-128"/>
                <a:ea typeface="Hiragino Sans W4" panose="020B0400000000000000" pitchFamily="34" charset="-128"/>
              </a:rPr>
              <a:t>具体的にどんな方法で提供するのがよいかわからず悩んでいる方へ</a:t>
            </a:r>
            <a:endParaRPr lang="en-US" altLang="ja-JP" sz="1200" dirty="0">
              <a:latin typeface="Hiragino Sans W4" panose="020B0400000000000000" pitchFamily="34" charset="-128"/>
              <a:ea typeface="Hiragino Sans W4" panose="020B0400000000000000" pitchFamily="34" charset="-128"/>
            </a:endParaRPr>
          </a:p>
          <a:p>
            <a:endParaRPr lang="en-US" altLang="ja-JP" sz="1200" dirty="0">
              <a:latin typeface="Hiragino Sans W4" panose="020B0400000000000000" pitchFamily="34" charset="-128"/>
              <a:ea typeface="Hiragino Sans W4" panose="020B0400000000000000" pitchFamily="34" charset="-128"/>
            </a:endParaRPr>
          </a:p>
          <a:p>
            <a:r>
              <a:rPr lang="ja-JP" altLang="en-US" sz="1200">
                <a:latin typeface="Hiragino Sans W4" panose="020B0400000000000000" pitchFamily="34" charset="-128"/>
                <a:ea typeface="Hiragino Sans W4" panose="020B0400000000000000" pitchFamily="34" charset="-128"/>
              </a:rPr>
              <a:t>＜悩みを解決する手段・ベネフィットをどう手に入れるのか＞</a:t>
            </a:r>
            <a:endParaRPr lang="en-US" altLang="ja-JP" sz="1200" dirty="0">
              <a:latin typeface="Hiragino Sans W4" panose="020B0400000000000000" pitchFamily="34" charset="-128"/>
              <a:ea typeface="Hiragino Sans W4" panose="020B0400000000000000" pitchFamily="34" charset="-128"/>
            </a:endParaRPr>
          </a:p>
          <a:p>
            <a:r>
              <a:rPr lang="en-US" altLang="ja-JP" sz="1200" dirty="0">
                <a:latin typeface="Hiragino Sans W4" panose="020B0400000000000000" pitchFamily="34" charset="-128"/>
                <a:ea typeface="Hiragino Sans W4" panose="020B0400000000000000" pitchFamily="34" charset="-128"/>
              </a:rPr>
              <a:t>30</a:t>
            </a:r>
            <a:r>
              <a:rPr lang="ja-JP" altLang="en-US" sz="1200">
                <a:latin typeface="Hiragino Sans W4" panose="020B0400000000000000" pitchFamily="34" charset="-128"/>
                <a:ea typeface="Hiragino Sans W4" panose="020B0400000000000000" pitchFamily="34" charset="-128"/>
              </a:rPr>
              <a:t>万円以上の価値があるコンテンツを作り、</a:t>
            </a:r>
            <a:endParaRPr lang="en-US" altLang="ja-JP" sz="1200" dirty="0">
              <a:latin typeface="Hiragino Sans W4" panose="020B0400000000000000" pitchFamily="34" charset="-128"/>
              <a:ea typeface="Hiragino Sans W4" panose="020B0400000000000000" pitchFamily="34" charset="-128"/>
            </a:endParaRPr>
          </a:p>
          <a:p>
            <a:r>
              <a:rPr lang="ja-JP" altLang="en-US" sz="1200">
                <a:latin typeface="Hiragino Sans W4" panose="020B0400000000000000" pitchFamily="34" charset="-128"/>
                <a:ea typeface="Hiragino Sans W4" panose="020B0400000000000000" pitchFamily="34" charset="-128"/>
              </a:rPr>
              <a:t>商品設計・集客・販売・決済までのビジネスに必要な一連の流れを構築し</a:t>
            </a:r>
            <a:endParaRPr lang="en-US" altLang="ja-JP" sz="1200" dirty="0">
              <a:latin typeface="Hiragino Sans W4" panose="020B0400000000000000" pitchFamily="34" charset="-128"/>
              <a:ea typeface="Hiragino Sans W4" panose="020B0400000000000000" pitchFamily="34" charset="-128"/>
            </a:endParaRPr>
          </a:p>
          <a:p>
            <a:endParaRPr lang="en-US" altLang="ja-JP" sz="1200" dirty="0">
              <a:latin typeface="Hiragino Sans W4" panose="020B0400000000000000" pitchFamily="34" charset="-128"/>
              <a:ea typeface="Hiragino Sans W4" panose="020B0400000000000000" pitchFamily="34" charset="-128"/>
            </a:endParaRPr>
          </a:p>
          <a:p>
            <a:r>
              <a:rPr lang="ja-JP" altLang="en-US" sz="1200">
                <a:latin typeface="Hiragino Sans W4" panose="020B0400000000000000" pitchFamily="34" charset="-128"/>
                <a:ea typeface="Hiragino Sans W4" panose="020B0400000000000000" pitchFamily="34" charset="-128"/>
              </a:rPr>
              <a:t>＜ベネフィット＞</a:t>
            </a:r>
            <a:endParaRPr lang="en-US" altLang="ja-JP" sz="1200" dirty="0">
              <a:latin typeface="Hiragino Sans W4" panose="020B0400000000000000" pitchFamily="34" charset="-128"/>
              <a:ea typeface="Hiragino Sans W4" panose="020B0400000000000000" pitchFamily="34" charset="-128"/>
            </a:endParaRPr>
          </a:p>
          <a:p>
            <a:r>
              <a:rPr lang="ja-JP" altLang="en-US" sz="1200">
                <a:latin typeface="Hiragino Sans W4" panose="020B0400000000000000" pitchFamily="34" charset="-128"/>
                <a:ea typeface="Hiragino Sans W4" panose="020B0400000000000000" pitchFamily="34" charset="-128"/>
              </a:rPr>
              <a:t>低単価で利益率の低いビジネスなんてやらず、</a:t>
            </a:r>
            <a:endParaRPr lang="en-US" altLang="ja-JP" sz="1200" dirty="0">
              <a:latin typeface="Hiragino Sans W4" panose="020B0400000000000000" pitchFamily="34" charset="-128"/>
              <a:ea typeface="Hiragino Sans W4" panose="020B0400000000000000" pitchFamily="34" charset="-128"/>
            </a:endParaRPr>
          </a:p>
          <a:p>
            <a:r>
              <a:rPr lang="ja-JP" altLang="en-US" sz="1200">
                <a:latin typeface="Hiragino Sans W4" panose="020B0400000000000000" pitchFamily="34" charset="-128"/>
                <a:ea typeface="Hiragino Sans W4" panose="020B0400000000000000" pitchFamily="34" charset="-128"/>
              </a:rPr>
              <a:t>高単価かつ成約率の高いビジネスモデルを作り安定して売上を上げていきませんか？</a:t>
            </a:r>
            <a:endParaRPr lang="en-US" altLang="ja-JP" sz="1200" dirty="0">
              <a:latin typeface="Hiragino Sans W4" panose="020B0400000000000000" pitchFamily="34" charset="-128"/>
              <a:ea typeface="Hiragino Sans W4" panose="020B0400000000000000" pitchFamily="34" charset="-128"/>
            </a:endParaRPr>
          </a:p>
        </p:txBody>
      </p:sp>
      <p:sp>
        <p:nvSpPr>
          <p:cNvPr id="6" name="テキスト ボックス 5">
            <a:extLst>
              <a:ext uri="{FF2B5EF4-FFF2-40B4-BE49-F238E27FC236}">
                <a16:creationId xmlns:a16="http://schemas.microsoft.com/office/drawing/2014/main" id="{7002CAF9-5DF6-4043-B638-B69986BDAA90}"/>
              </a:ext>
            </a:extLst>
          </p:cNvPr>
          <p:cNvSpPr txBox="1"/>
          <p:nvPr/>
        </p:nvSpPr>
        <p:spPr>
          <a:xfrm>
            <a:off x="593923" y="1746266"/>
            <a:ext cx="10571382" cy="646331"/>
          </a:xfrm>
          <a:prstGeom prst="rect">
            <a:avLst/>
          </a:prstGeom>
          <a:noFill/>
        </p:spPr>
        <p:txBody>
          <a:bodyPr wrap="square" rtlCol="0">
            <a:spAutoFit/>
          </a:bodyPr>
          <a:lstStyle/>
          <a:p>
            <a:r>
              <a:rPr lang="ja-JP" altLang="en-US">
                <a:latin typeface="Hiragino Sans W4" panose="020B0400000000000000" pitchFamily="34" charset="-128"/>
                <a:ea typeface="Hiragino Sans W4" panose="020B0400000000000000" pitchFamily="34" charset="-128"/>
              </a:rPr>
              <a:t>「お客様の悩み・サービスの特徴・ベネフィット」の構成でキャッチコピーを作ると効果的です。</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お客様の悩みを解決してあげるための手段として、自分のサービスがあるというイメージです。</a:t>
            </a:r>
            <a:endParaRPr lang="en-US" altLang="ja-JP"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23309132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473607" y="915269"/>
            <a:ext cx="11028218" cy="830997"/>
          </a:xfrm>
          <a:prstGeom prst="rect">
            <a:avLst/>
          </a:prstGeom>
          <a:noFill/>
        </p:spPr>
        <p:txBody>
          <a:bodyPr wrap="square" rtlCol="0">
            <a:spAutoFit/>
          </a:bodyPr>
          <a:lstStyle/>
          <a:p>
            <a:r>
              <a:rPr lang="en-US" altLang="ja-JP" sz="4800" dirty="0">
                <a:latin typeface="Hiragino Sans W4" panose="020B0400000000000000" pitchFamily="34" charset="-128"/>
                <a:ea typeface="Hiragino Sans W4" panose="020B0400000000000000" pitchFamily="34" charset="-128"/>
              </a:rPr>
              <a:t>⑨</a:t>
            </a:r>
            <a:r>
              <a:rPr lang="ja-JP" altLang="en-US" sz="4800">
                <a:latin typeface="Hiragino Sans W4" panose="020B0400000000000000" pitchFamily="34" charset="-128"/>
                <a:ea typeface="Hiragino Sans W4" panose="020B0400000000000000" pitchFamily="34" charset="-128"/>
              </a:rPr>
              <a:t>キャッチコピーを作る</a:t>
            </a:r>
            <a:endParaRPr lang="en-US" altLang="ja-JP" sz="4800" dirty="0">
              <a:latin typeface="Hiragino Sans W4" panose="020B0400000000000000" pitchFamily="34" charset="-128"/>
              <a:ea typeface="Hiragino Sans W4" panose="020B0400000000000000" pitchFamily="34" charset="-128"/>
            </a:endParaRPr>
          </a:p>
        </p:txBody>
      </p:sp>
      <p:sp>
        <p:nvSpPr>
          <p:cNvPr id="3" name="テキスト ボックス 2">
            <a:extLst>
              <a:ext uri="{FF2B5EF4-FFF2-40B4-BE49-F238E27FC236}">
                <a16:creationId xmlns:a16="http://schemas.microsoft.com/office/drawing/2014/main" id="{9847AE28-1F10-7E49-ADA5-E90A2A78B8B4}"/>
              </a:ext>
            </a:extLst>
          </p:cNvPr>
          <p:cNvSpPr txBox="1"/>
          <p:nvPr/>
        </p:nvSpPr>
        <p:spPr>
          <a:xfrm>
            <a:off x="473607" y="3115855"/>
            <a:ext cx="11028218" cy="2031325"/>
          </a:xfrm>
          <a:prstGeom prst="rect">
            <a:avLst/>
          </a:prstGeom>
          <a:noFill/>
        </p:spPr>
        <p:txBody>
          <a:bodyPr wrap="square" rtlCol="0">
            <a:spAutoFit/>
          </a:bodyPr>
          <a:lstStyle/>
          <a:p>
            <a:pPr>
              <a:lnSpc>
                <a:spcPct val="150000"/>
              </a:lnSpc>
            </a:pPr>
            <a:r>
              <a:rPr lang="ja-JP" altLang="en-US" sz="1200">
                <a:latin typeface="Hiragino Sans W4" panose="020B0400000000000000" pitchFamily="34" charset="-128"/>
                <a:ea typeface="Hiragino Sans W4" panose="020B0400000000000000" pitchFamily="34" charset="-128"/>
              </a:rPr>
              <a:t>＜お客様の悩み＞</a:t>
            </a:r>
            <a:endParaRPr lang="en-US" altLang="ja-JP" sz="1200" dirty="0">
              <a:latin typeface="Hiragino Sans W4" panose="020B0400000000000000" pitchFamily="34" charset="-128"/>
              <a:ea typeface="Hiragino Sans W4" panose="020B0400000000000000" pitchFamily="34" charset="-128"/>
            </a:endParaRPr>
          </a:p>
          <a:p>
            <a:endParaRPr lang="en-US" altLang="ja-JP" sz="1200" dirty="0">
              <a:latin typeface="Hiragino Sans W4" panose="020B0400000000000000" pitchFamily="34" charset="-128"/>
              <a:ea typeface="Hiragino Sans W4" panose="020B0400000000000000" pitchFamily="34" charset="-128"/>
            </a:endParaRPr>
          </a:p>
          <a:p>
            <a:endParaRPr lang="en-US" altLang="ja-JP" sz="1200" dirty="0">
              <a:latin typeface="Hiragino Sans W4" panose="020B0400000000000000" pitchFamily="34" charset="-128"/>
              <a:ea typeface="Hiragino Sans W4" panose="020B0400000000000000" pitchFamily="34" charset="-128"/>
            </a:endParaRPr>
          </a:p>
          <a:p>
            <a:r>
              <a:rPr lang="ja-JP" altLang="en-US" sz="1200">
                <a:latin typeface="Hiragino Sans W4" panose="020B0400000000000000" pitchFamily="34" charset="-128"/>
                <a:ea typeface="Hiragino Sans W4" panose="020B0400000000000000" pitchFamily="34" charset="-128"/>
              </a:rPr>
              <a:t>＜悩みを解決する手段・ベネフィットをどう手に入れるのか＞</a:t>
            </a:r>
            <a:endParaRPr lang="en-US" altLang="ja-JP" sz="1200" dirty="0">
              <a:latin typeface="Hiragino Sans W4" panose="020B0400000000000000" pitchFamily="34" charset="-128"/>
              <a:ea typeface="Hiragino Sans W4" panose="020B0400000000000000" pitchFamily="34" charset="-128"/>
            </a:endParaRPr>
          </a:p>
          <a:p>
            <a:endParaRPr lang="en-US" altLang="ja-JP" sz="1200" dirty="0">
              <a:latin typeface="Hiragino Sans W4" panose="020B0400000000000000" pitchFamily="34" charset="-128"/>
              <a:ea typeface="Hiragino Sans W4" panose="020B0400000000000000" pitchFamily="34" charset="-128"/>
            </a:endParaRPr>
          </a:p>
          <a:p>
            <a:endParaRPr lang="en-US" altLang="ja-JP" sz="1200" dirty="0">
              <a:latin typeface="Hiragino Sans W4" panose="020B0400000000000000" pitchFamily="34" charset="-128"/>
              <a:ea typeface="Hiragino Sans W4" panose="020B0400000000000000" pitchFamily="34" charset="-128"/>
            </a:endParaRPr>
          </a:p>
          <a:p>
            <a:r>
              <a:rPr lang="ja-JP" altLang="en-US" sz="1200">
                <a:latin typeface="Hiragino Sans W4" panose="020B0400000000000000" pitchFamily="34" charset="-128"/>
                <a:ea typeface="Hiragino Sans W4" panose="020B0400000000000000" pitchFamily="34" charset="-128"/>
              </a:rPr>
              <a:t>＜ベネフィット＞</a:t>
            </a:r>
            <a:endParaRPr lang="en-US" altLang="ja-JP" sz="1200" dirty="0">
              <a:latin typeface="Hiragino Sans W4" panose="020B0400000000000000" pitchFamily="34" charset="-128"/>
              <a:ea typeface="Hiragino Sans W4" panose="020B0400000000000000" pitchFamily="34" charset="-128"/>
            </a:endParaRPr>
          </a:p>
          <a:p>
            <a:endParaRPr lang="en-US" altLang="ja-JP" sz="1200" dirty="0">
              <a:latin typeface="Hiragino Sans W4" panose="020B0400000000000000" pitchFamily="34" charset="-128"/>
              <a:ea typeface="Hiragino Sans W4" panose="020B0400000000000000" pitchFamily="34" charset="-128"/>
            </a:endParaRPr>
          </a:p>
          <a:p>
            <a:endParaRPr lang="en-US" altLang="ja-JP" sz="1200" dirty="0">
              <a:latin typeface="Hiragino Sans W4" panose="020B0400000000000000" pitchFamily="34" charset="-128"/>
              <a:ea typeface="Hiragino Sans W4" panose="020B0400000000000000" pitchFamily="34" charset="-128"/>
            </a:endParaRPr>
          </a:p>
          <a:p>
            <a:endParaRPr lang="en-US" altLang="ja-JP" sz="1200" dirty="0">
              <a:latin typeface="Hiragino Sans W4" panose="020B0400000000000000" pitchFamily="34" charset="-128"/>
              <a:ea typeface="Hiragino Sans W4" panose="020B0400000000000000" pitchFamily="34" charset="-128"/>
            </a:endParaRPr>
          </a:p>
        </p:txBody>
      </p:sp>
      <p:sp>
        <p:nvSpPr>
          <p:cNvPr id="6" name="テキスト ボックス 5">
            <a:extLst>
              <a:ext uri="{FF2B5EF4-FFF2-40B4-BE49-F238E27FC236}">
                <a16:creationId xmlns:a16="http://schemas.microsoft.com/office/drawing/2014/main" id="{7002CAF9-5DF6-4043-B638-B69986BDAA90}"/>
              </a:ext>
            </a:extLst>
          </p:cNvPr>
          <p:cNvSpPr txBox="1"/>
          <p:nvPr/>
        </p:nvSpPr>
        <p:spPr>
          <a:xfrm>
            <a:off x="593923" y="1746266"/>
            <a:ext cx="10571382" cy="646331"/>
          </a:xfrm>
          <a:prstGeom prst="rect">
            <a:avLst/>
          </a:prstGeom>
          <a:noFill/>
        </p:spPr>
        <p:txBody>
          <a:bodyPr wrap="square" rtlCol="0">
            <a:spAutoFit/>
          </a:bodyPr>
          <a:lstStyle/>
          <a:p>
            <a:r>
              <a:rPr lang="ja-JP" altLang="en-US">
                <a:latin typeface="Hiragino Sans W4" panose="020B0400000000000000" pitchFamily="34" charset="-128"/>
                <a:ea typeface="Hiragino Sans W4" panose="020B0400000000000000" pitchFamily="34" charset="-128"/>
              </a:rPr>
              <a:t>「お客様の悩み・サービスの特徴・ベネフィット」の構成でキャッチコピーを作ると効果的です。</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お客様の悩みを解決してあげるための手段として、自分のサービスがあるというイメージです。</a:t>
            </a:r>
            <a:endParaRPr lang="en-US" altLang="ja-JP"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2654122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473607" y="915269"/>
            <a:ext cx="11028218" cy="830997"/>
          </a:xfrm>
          <a:prstGeom prst="rect">
            <a:avLst/>
          </a:prstGeom>
          <a:noFill/>
        </p:spPr>
        <p:txBody>
          <a:bodyPr wrap="square" rtlCol="0">
            <a:spAutoFit/>
          </a:bodyPr>
          <a:lstStyle/>
          <a:p>
            <a:r>
              <a:rPr lang="en-US" altLang="ja-JP" sz="4800" dirty="0">
                <a:latin typeface="Hiragino Sans W4" panose="020B0400000000000000" pitchFamily="34" charset="-128"/>
                <a:ea typeface="Hiragino Sans W4" panose="020B0400000000000000" pitchFamily="34" charset="-128"/>
              </a:rPr>
              <a:t>①</a:t>
            </a:r>
            <a:r>
              <a:rPr lang="ja-JP" altLang="en-US" sz="4800">
                <a:latin typeface="Hiragino Sans W4" panose="020B0400000000000000" pitchFamily="34" charset="-128"/>
                <a:ea typeface="Hiragino Sans W4" panose="020B0400000000000000" pitchFamily="34" charset="-128"/>
              </a:rPr>
              <a:t>ターゲットの悩みを明確に</a:t>
            </a:r>
            <a:endParaRPr lang="en-US" altLang="ja-JP" sz="4800" dirty="0">
              <a:latin typeface="Hiragino Sans W4" panose="020B0400000000000000" pitchFamily="34" charset="-128"/>
              <a:ea typeface="Hiragino Sans W4" panose="020B0400000000000000" pitchFamily="34" charset="-128"/>
            </a:endParaRPr>
          </a:p>
        </p:txBody>
      </p:sp>
      <p:sp>
        <p:nvSpPr>
          <p:cNvPr id="3" name="テキスト ボックス 2">
            <a:extLst>
              <a:ext uri="{FF2B5EF4-FFF2-40B4-BE49-F238E27FC236}">
                <a16:creationId xmlns:a16="http://schemas.microsoft.com/office/drawing/2014/main" id="{9847AE28-1F10-7E49-ADA5-E90A2A78B8B4}"/>
              </a:ext>
            </a:extLst>
          </p:cNvPr>
          <p:cNvSpPr txBox="1"/>
          <p:nvPr/>
        </p:nvSpPr>
        <p:spPr>
          <a:xfrm>
            <a:off x="473607" y="2872051"/>
            <a:ext cx="11028218" cy="3936655"/>
          </a:xfrm>
          <a:prstGeom prst="rect">
            <a:avLst/>
          </a:prstGeom>
          <a:noFill/>
        </p:spPr>
        <p:txBody>
          <a:bodyPr wrap="square" rtlCol="0">
            <a:spAutoFit/>
          </a:bodyPr>
          <a:lstStyle/>
          <a:p>
            <a:pPr>
              <a:lnSpc>
                <a:spcPct val="150000"/>
              </a:lnSpc>
            </a:pPr>
            <a:r>
              <a:rPr lang="ja-JP" altLang="en-US" sz="1200">
                <a:latin typeface="Hiragino Sans W4" panose="020B0400000000000000" pitchFamily="34" charset="-128"/>
                <a:ea typeface="Hiragino Sans W4" panose="020B0400000000000000" pitchFamily="34" charset="-128"/>
              </a:rPr>
              <a:t>・食事制限しているが、全く痩せず、いつまでも結婚できないと悩んでいる女性へ</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・誰よりも真剣に働いているが、一向に豊かにならない。やったぶんだけ報酬がもらえる仕事に転職したいと思っている人へ</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・スイングも綺麗だし狙いもできる。だけど飛距離がでなくてスゴアが伸び悩んでいる、ゴルフ中級者の方へ</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endParaRPr lang="en-US" altLang="ja-JP" sz="1200" dirty="0">
              <a:latin typeface="Hiragino Sans W4" panose="020B0400000000000000" pitchFamily="34" charset="-128"/>
              <a:ea typeface="Hiragino Sans W4" panose="020B0400000000000000" pitchFamily="34" charset="-128"/>
            </a:endParaRPr>
          </a:p>
        </p:txBody>
      </p:sp>
      <p:sp>
        <p:nvSpPr>
          <p:cNvPr id="6" name="テキスト ボックス 5">
            <a:extLst>
              <a:ext uri="{FF2B5EF4-FFF2-40B4-BE49-F238E27FC236}">
                <a16:creationId xmlns:a16="http://schemas.microsoft.com/office/drawing/2014/main" id="{7002CAF9-5DF6-4043-B638-B69986BDAA90}"/>
              </a:ext>
            </a:extLst>
          </p:cNvPr>
          <p:cNvSpPr txBox="1"/>
          <p:nvPr/>
        </p:nvSpPr>
        <p:spPr>
          <a:xfrm>
            <a:off x="593923" y="1746266"/>
            <a:ext cx="10571382" cy="923330"/>
          </a:xfrm>
          <a:prstGeom prst="rect">
            <a:avLst/>
          </a:prstGeom>
          <a:noFill/>
        </p:spPr>
        <p:txBody>
          <a:bodyPr wrap="square" rtlCol="0">
            <a:spAutoFit/>
          </a:bodyPr>
          <a:lstStyle/>
          <a:p>
            <a:r>
              <a:rPr lang="ja-JP" altLang="en-US">
                <a:latin typeface="Hiragino Sans W4" panose="020B0400000000000000" pitchFamily="34" charset="-128"/>
                <a:ea typeface="Hiragino Sans W4" panose="020B0400000000000000" pitchFamily="34" charset="-128"/>
              </a:rPr>
              <a:t>実際のターゲットになる人が抱えていそうな悩みを思うだけ書き出してみましょう。</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「◯なのに△で、□な人へ」という流れで書き出してみると相手に響くものになります。</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自分の商材にあてはめて</a:t>
            </a:r>
            <a:r>
              <a:rPr lang="en-US" altLang="ja-JP" dirty="0">
                <a:latin typeface="Hiragino Sans W4" panose="020B0400000000000000" pitchFamily="34" charset="-128"/>
                <a:ea typeface="Hiragino Sans W4" panose="020B0400000000000000" pitchFamily="34" charset="-128"/>
              </a:rPr>
              <a:t>10</a:t>
            </a:r>
            <a:r>
              <a:rPr lang="ja-JP" altLang="en-US">
                <a:latin typeface="Hiragino Sans W4" panose="020B0400000000000000" pitchFamily="34" charset="-128"/>
                <a:ea typeface="Hiragino Sans W4" panose="020B0400000000000000" pitchFamily="34" charset="-128"/>
              </a:rPr>
              <a:t>パターン以上作ってみてください。</a:t>
            </a:r>
            <a:endParaRPr lang="en-US" altLang="ja-JP"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1510678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473607" y="915269"/>
            <a:ext cx="11028218" cy="830997"/>
          </a:xfrm>
          <a:prstGeom prst="rect">
            <a:avLst/>
          </a:prstGeom>
          <a:noFill/>
        </p:spPr>
        <p:txBody>
          <a:bodyPr wrap="square" rtlCol="0">
            <a:spAutoFit/>
          </a:bodyPr>
          <a:lstStyle/>
          <a:p>
            <a:r>
              <a:rPr lang="en-US" altLang="ja-JP" sz="4800" dirty="0">
                <a:latin typeface="Hiragino Sans W4" panose="020B0400000000000000" pitchFamily="34" charset="-128"/>
                <a:ea typeface="Hiragino Sans W4" panose="020B0400000000000000" pitchFamily="34" charset="-128"/>
              </a:rPr>
              <a:t>①</a:t>
            </a:r>
            <a:r>
              <a:rPr lang="ja-JP" altLang="en-US" sz="4800">
                <a:latin typeface="Hiragino Sans W4" panose="020B0400000000000000" pitchFamily="34" charset="-128"/>
                <a:ea typeface="Hiragino Sans W4" panose="020B0400000000000000" pitchFamily="34" charset="-128"/>
              </a:rPr>
              <a:t>ターゲットの悩みを書き出す</a:t>
            </a:r>
            <a:endParaRPr lang="en-US" altLang="ja-JP" sz="4800" dirty="0">
              <a:latin typeface="Hiragino Sans W4" panose="020B0400000000000000" pitchFamily="34" charset="-128"/>
              <a:ea typeface="Hiragino Sans W4" panose="020B0400000000000000" pitchFamily="34" charset="-128"/>
            </a:endParaRPr>
          </a:p>
        </p:txBody>
      </p:sp>
      <p:sp>
        <p:nvSpPr>
          <p:cNvPr id="3" name="テキスト ボックス 2">
            <a:extLst>
              <a:ext uri="{FF2B5EF4-FFF2-40B4-BE49-F238E27FC236}">
                <a16:creationId xmlns:a16="http://schemas.microsoft.com/office/drawing/2014/main" id="{9847AE28-1F10-7E49-ADA5-E90A2A78B8B4}"/>
              </a:ext>
            </a:extLst>
          </p:cNvPr>
          <p:cNvSpPr txBox="1"/>
          <p:nvPr/>
        </p:nvSpPr>
        <p:spPr>
          <a:xfrm>
            <a:off x="473607" y="2872051"/>
            <a:ext cx="11028218" cy="3659656"/>
          </a:xfrm>
          <a:prstGeom prst="rect">
            <a:avLst/>
          </a:prstGeom>
          <a:noFill/>
        </p:spPr>
        <p:txBody>
          <a:bodyPr wrap="square" rtlCol="0">
            <a:spAutoFit/>
          </a:bodyPr>
          <a:lstStyle/>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endParaRPr lang="en-US" altLang="ja-JP" sz="1200" dirty="0">
              <a:latin typeface="Hiragino Sans W4" panose="020B0400000000000000" pitchFamily="34" charset="-128"/>
              <a:ea typeface="Hiragino Sans W4" panose="020B0400000000000000" pitchFamily="34" charset="-128"/>
            </a:endParaRPr>
          </a:p>
        </p:txBody>
      </p:sp>
      <p:sp>
        <p:nvSpPr>
          <p:cNvPr id="6" name="テキスト ボックス 5">
            <a:extLst>
              <a:ext uri="{FF2B5EF4-FFF2-40B4-BE49-F238E27FC236}">
                <a16:creationId xmlns:a16="http://schemas.microsoft.com/office/drawing/2014/main" id="{7002CAF9-5DF6-4043-B638-B69986BDAA90}"/>
              </a:ext>
            </a:extLst>
          </p:cNvPr>
          <p:cNvSpPr txBox="1"/>
          <p:nvPr/>
        </p:nvSpPr>
        <p:spPr>
          <a:xfrm>
            <a:off x="593923" y="1746266"/>
            <a:ext cx="10571382" cy="923330"/>
          </a:xfrm>
          <a:prstGeom prst="rect">
            <a:avLst/>
          </a:prstGeom>
          <a:noFill/>
        </p:spPr>
        <p:txBody>
          <a:bodyPr wrap="square" rtlCol="0">
            <a:spAutoFit/>
          </a:bodyPr>
          <a:lstStyle/>
          <a:p>
            <a:r>
              <a:rPr lang="ja-JP" altLang="en-US">
                <a:latin typeface="Hiragino Sans W4" panose="020B0400000000000000" pitchFamily="34" charset="-128"/>
                <a:ea typeface="Hiragino Sans W4" panose="020B0400000000000000" pitchFamily="34" charset="-128"/>
              </a:rPr>
              <a:t>実際のターゲットになる人が抱えていそうな悩みを思うだけ書き出してみましょう。</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「◯なのに△で、□な人へ」という流れで書き出してみると相手に響くものになります。</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自分の商材にあてはめて</a:t>
            </a:r>
            <a:r>
              <a:rPr lang="en-US" altLang="ja-JP" dirty="0">
                <a:latin typeface="Hiragino Sans W4" panose="020B0400000000000000" pitchFamily="34" charset="-128"/>
                <a:ea typeface="Hiragino Sans W4" panose="020B0400000000000000" pitchFamily="34" charset="-128"/>
              </a:rPr>
              <a:t>10</a:t>
            </a:r>
            <a:r>
              <a:rPr lang="ja-JP" altLang="en-US">
                <a:latin typeface="Hiragino Sans W4" panose="020B0400000000000000" pitchFamily="34" charset="-128"/>
                <a:ea typeface="Hiragino Sans W4" panose="020B0400000000000000" pitchFamily="34" charset="-128"/>
              </a:rPr>
              <a:t>パターン以上作ってみてください。</a:t>
            </a:r>
            <a:endParaRPr lang="en-US" altLang="ja-JP"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41572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473607" y="915269"/>
            <a:ext cx="11028218" cy="830997"/>
          </a:xfrm>
          <a:prstGeom prst="rect">
            <a:avLst/>
          </a:prstGeom>
          <a:noFill/>
        </p:spPr>
        <p:txBody>
          <a:bodyPr wrap="square" rtlCol="0">
            <a:spAutoFit/>
          </a:bodyPr>
          <a:lstStyle/>
          <a:p>
            <a:r>
              <a:rPr lang="en-US" altLang="ja-JP" sz="4800" dirty="0">
                <a:latin typeface="Hiragino Sans W4" panose="020B0400000000000000" pitchFamily="34" charset="-128"/>
                <a:ea typeface="Hiragino Sans W4" panose="020B0400000000000000" pitchFamily="34" charset="-128"/>
              </a:rPr>
              <a:t>②</a:t>
            </a:r>
            <a:r>
              <a:rPr lang="ja-JP" altLang="en-US" sz="4800">
                <a:latin typeface="Hiragino Sans W4" panose="020B0400000000000000" pitchFamily="34" charset="-128"/>
                <a:ea typeface="Hiragino Sans W4" panose="020B0400000000000000" pitchFamily="34" charset="-128"/>
              </a:rPr>
              <a:t>ターゲットの悩みを絞り込む</a:t>
            </a:r>
            <a:endParaRPr lang="en-US" altLang="ja-JP" sz="4800" dirty="0">
              <a:latin typeface="Hiragino Sans W4" panose="020B0400000000000000" pitchFamily="34" charset="-128"/>
              <a:ea typeface="Hiragino Sans W4" panose="020B0400000000000000" pitchFamily="34" charset="-128"/>
            </a:endParaRPr>
          </a:p>
        </p:txBody>
      </p:sp>
      <p:sp>
        <p:nvSpPr>
          <p:cNvPr id="3" name="テキスト ボックス 2">
            <a:extLst>
              <a:ext uri="{FF2B5EF4-FFF2-40B4-BE49-F238E27FC236}">
                <a16:creationId xmlns:a16="http://schemas.microsoft.com/office/drawing/2014/main" id="{9847AE28-1F10-7E49-ADA5-E90A2A78B8B4}"/>
              </a:ext>
            </a:extLst>
          </p:cNvPr>
          <p:cNvSpPr txBox="1"/>
          <p:nvPr/>
        </p:nvSpPr>
        <p:spPr>
          <a:xfrm>
            <a:off x="473607" y="3777592"/>
            <a:ext cx="11028218" cy="1443665"/>
          </a:xfrm>
          <a:prstGeom prst="rect">
            <a:avLst/>
          </a:prstGeom>
          <a:noFill/>
        </p:spPr>
        <p:txBody>
          <a:bodyPr wrap="square" rtlCol="0">
            <a:spAutoFit/>
          </a:bodyPr>
          <a:lstStyle/>
          <a:p>
            <a:pPr>
              <a:lnSpc>
                <a:spcPct val="150000"/>
              </a:lnSpc>
            </a:pPr>
            <a:r>
              <a:rPr lang="ja-JP" altLang="en-US" sz="1200">
                <a:latin typeface="Hiragino Sans W4" panose="020B0400000000000000" pitchFamily="34" charset="-128"/>
                <a:ea typeface="Hiragino Sans W4" panose="020B0400000000000000" pitchFamily="34" charset="-128"/>
              </a:rPr>
              <a:t>・食事制限しているが、全く痩せず、いつまでも結婚できないと悩んでいる女性へ</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endParaRPr lang="en-US" altLang="ja-JP" sz="1200" dirty="0">
              <a:latin typeface="Hiragino Sans W4" panose="020B0400000000000000" pitchFamily="34" charset="-128"/>
              <a:ea typeface="Hiragino Sans W4" panose="020B0400000000000000" pitchFamily="34" charset="-128"/>
            </a:endParaRPr>
          </a:p>
        </p:txBody>
      </p:sp>
      <p:sp>
        <p:nvSpPr>
          <p:cNvPr id="6" name="テキスト ボックス 5">
            <a:extLst>
              <a:ext uri="{FF2B5EF4-FFF2-40B4-BE49-F238E27FC236}">
                <a16:creationId xmlns:a16="http://schemas.microsoft.com/office/drawing/2014/main" id="{7002CAF9-5DF6-4043-B638-B69986BDAA90}"/>
              </a:ext>
            </a:extLst>
          </p:cNvPr>
          <p:cNvSpPr txBox="1"/>
          <p:nvPr/>
        </p:nvSpPr>
        <p:spPr>
          <a:xfrm>
            <a:off x="593923" y="1746266"/>
            <a:ext cx="10571382" cy="1200329"/>
          </a:xfrm>
          <a:prstGeom prst="rect">
            <a:avLst/>
          </a:prstGeom>
          <a:noFill/>
        </p:spPr>
        <p:txBody>
          <a:bodyPr wrap="square" rtlCol="0">
            <a:spAutoFit/>
          </a:bodyPr>
          <a:lstStyle/>
          <a:p>
            <a:r>
              <a:rPr lang="ja-JP" altLang="en-US">
                <a:latin typeface="Hiragino Sans W4" panose="020B0400000000000000" pitchFamily="34" charset="-128"/>
                <a:ea typeface="Hiragino Sans W4" panose="020B0400000000000000" pitchFamily="34" charset="-128"/>
              </a:rPr>
              <a:t>上記で書き出した悩みの中からさらに絞り込みをします。</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「よりたくさんの人が悩んでいそうと思うのはどれですか？」</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「お金を払ってでも解決したいと思う悩みはどれですか？」</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これらの観点から３つに絞り込んでください。</a:t>
            </a:r>
            <a:endParaRPr lang="en-US" altLang="ja-JP"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739490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473607" y="915269"/>
            <a:ext cx="11028218" cy="830997"/>
          </a:xfrm>
          <a:prstGeom prst="rect">
            <a:avLst/>
          </a:prstGeom>
          <a:noFill/>
        </p:spPr>
        <p:txBody>
          <a:bodyPr wrap="square" rtlCol="0">
            <a:spAutoFit/>
          </a:bodyPr>
          <a:lstStyle/>
          <a:p>
            <a:r>
              <a:rPr lang="en-US" altLang="ja-JP" sz="4800" dirty="0">
                <a:latin typeface="Hiragino Sans W4" panose="020B0400000000000000" pitchFamily="34" charset="-128"/>
                <a:ea typeface="Hiragino Sans W4" panose="020B0400000000000000" pitchFamily="34" charset="-128"/>
              </a:rPr>
              <a:t>②</a:t>
            </a:r>
            <a:r>
              <a:rPr lang="ja-JP" altLang="en-US" sz="4800">
                <a:latin typeface="Hiragino Sans W4" panose="020B0400000000000000" pitchFamily="34" charset="-128"/>
                <a:ea typeface="Hiragino Sans W4" panose="020B0400000000000000" pitchFamily="34" charset="-128"/>
              </a:rPr>
              <a:t>ターゲットの悩みを絞り込む</a:t>
            </a:r>
            <a:endParaRPr lang="en-US" altLang="ja-JP" sz="4800" dirty="0">
              <a:latin typeface="Hiragino Sans W4" panose="020B0400000000000000" pitchFamily="34" charset="-128"/>
              <a:ea typeface="Hiragino Sans W4" panose="020B0400000000000000" pitchFamily="34" charset="-128"/>
            </a:endParaRPr>
          </a:p>
        </p:txBody>
      </p:sp>
      <p:sp>
        <p:nvSpPr>
          <p:cNvPr id="3" name="テキスト ボックス 2">
            <a:extLst>
              <a:ext uri="{FF2B5EF4-FFF2-40B4-BE49-F238E27FC236}">
                <a16:creationId xmlns:a16="http://schemas.microsoft.com/office/drawing/2014/main" id="{9847AE28-1F10-7E49-ADA5-E90A2A78B8B4}"/>
              </a:ext>
            </a:extLst>
          </p:cNvPr>
          <p:cNvSpPr txBox="1"/>
          <p:nvPr/>
        </p:nvSpPr>
        <p:spPr>
          <a:xfrm>
            <a:off x="473607" y="3777592"/>
            <a:ext cx="11028218" cy="1166666"/>
          </a:xfrm>
          <a:prstGeom prst="rect">
            <a:avLst/>
          </a:prstGeom>
          <a:noFill/>
        </p:spPr>
        <p:txBody>
          <a:bodyPr wrap="square" rtlCol="0">
            <a:spAutoFit/>
          </a:bodyPr>
          <a:lstStyle/>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r>
              <a:rPr lang="ja-JP" altLang="en-US" sz="1200">
                <a:latin typeface="Hiragino Sans W4" panose="020B0400000000000000" pitchFamily="34" charset="-128"/>
                <a:ea typeface="Hiragino Sans W4" panose="020B0400000000000000" pitchFamily="34" charset="-128"/>
              </a:rPr>
              <a:t>・</a:t>
            </a:r>
            <a:endParaRPr lang="en-US" altLang="ja-JP" sz="1200" dirty="0">
              <a:latin typeface="Hiragino Sans W4" panose="020B0400000000000000" pitchFamily="34" charset="-128"/>
              <a:ea typeface="Hiragino Sans W4" panose="020B0400000000000000" pitchFamily="34" charset="-128"/>
            </a:endParaRPr>
          </a:p>
          <a:p>
            <a:pPr>
              <a:lnSpc>
                <a:spcPct val="150000"/>
              </a:lnSpc>
            </a:pPr>
            <a:endParaRPr lang="en-US" altLang="ja-JP" sz="1200" dirty="0">
              <a:latin typeface="Hiragino Sans W4" panose="020B0400000000000000" pitchFamily="34" charset="-128"/>
              <a:ea typeface="Hiragino Sans W4" panose="020B0400000000000000" pitchFamily="34" charset="-128"/>
            </a:endParaRPr>
          </a:p>
        </p:txBody>
      </p:sp>
      <p:sp>
        <p:nvSpPr>
          <p:cNvPr id="6" name="テキスト ボックス 5">
            <a:extLst>
              <a:ext uri="{FF2B5EF4-FFF2-40B4-BE49-F238E27FC236}">
                <a16:creationId xmlns:a16="http://schemas.microsoft.com/office/drawing/2014/main" id="{7002CAF9-5DF6-4043-B638-B69986BDAA90}"/>
              </a:ext>
            </a:extLst>
          </p:cNvPr>
          <p:cNvSpPr txBox="1"/>
          <p:nvPr/>
        </p:nvSpPr>
        <p:spPr>
          <a:xfrm>
            <a:off x="593923" y="1746266"/>
            <a:ext cx="10571382" cy="1200329"/>
          </a:xfrm>
          <a:prstGeom prst="rect">
            <a:avLst/>
          </a:prstGeom>
          <a:noFill/>
        </p:spPr>
        <p:txBody>
          <a:bodyPr wrap="square" rtlCol="0">
            <a:spAutoFit/>
          </a:bodyPr>
          <a:lstStyle/>
          <a:p>
            <a:r>
              <a:rPr lang="ja-JP" altLang="en-US">
                <a:latin typeface="Hiragino Sans W4" panose="020B0400000000000000" pitchFamily="34" charset="-128"/>
                <a:ea typeface="Hiragino Sans W4" panose="020B0400000000000000" pitchFamily="34" charset="-128"/>
              </a:rPr>
              <a:t>上記で書き出した悩みの中からさらに絞り込みをします。</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「よりたくさんの人が悩んでいそうと思うのはどれですか？」</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「お金を払ってでも解決したいと思う悩みはどれですか？」</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これらの観点から３つに絞り込んでください。</a:t>
            </a:r>
            <a:endParaRPr lang="en-US" altLang="ja-JP"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1584852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473607" y="915269"/>
            <a:ext cx="11028218" cy="830997"/>
          </a:xfrm>
          <a:prstGeom prst="rect">
            <a:avLst/>
          </a:prstGeom>
          <a:noFill/>
        </p:spPr>
        <p:txBody>
          <a:bodyPr wrap="square" rtlCol="0">
            <a:spAutoFit/>
          </a:bodyPr>
          <a:lstStyle/>
          <a:p>
            <a:r>
              <a:rPr lang="en-US" altLang="ja-JP" sz="4800" dirty="0">
                <a:latin typeface="Hiragino Sans W4" panose="020B0400000000000000" pitchFamily="34" charset="-128"/>
                <a:ea typeface="Hiragino Sans W4" panose="020B0400000000000000" pitchFamily="34" charset="-128"/>
              </a:rPr>
              <a:t>③</a:t>
            </a:r>
            <a:r>
              <a:rPr lang="ja-JP" altLang="en-US" sz="4800">
                <a:latin typeface="Hiragino Sans W4" panose="020B0400000000000000" pitchFamily="34" charset="-128"/>
                <a:ea typeface="Hiragino Sans W4" panose="020B0400000000000000" pitchFamily="34" charset="-128"/>
              </a:rPr>
              <a:t>ターゲット層を書き出してみる</a:t>
            </a:r>
            <a:endParaRPr lang="en-US" altLang="ja-JP" sz="4800" dirty="0">
              <a:latin typeface="Hiragino Sans W4" panose="020B0400000000000000" pitchFamily="34" charset="-128"/>
              <a:ea typeface="Hiragino Sans W4" panose="020B0400000000000000" pitchFamily="34" charset="-128"/>
            </a:endParaRPr>
          </a:p>
        </p:txBody>
      </p:sp>
      <p:sp>
        <p:nvSpPr>
          <p:cNvPr id="3" name="テキスト ボックス 2">
            <a:extLst>
              <a:ext uri="{FF2B5EF4-FFF2-40B4-BE49-F238E27FC236}">
                <a16:creationId xmlns:a16="http://schemas.microsoft.com/office/drawing/2014/main" id="{9847AE28-1F10-7E49-ADA5-E90A2A78B8B4}"/>
              </a:ext>
            </a:extLst>
          </p:cNvPr>
          <p:cNvSpPr txBox="1"/>
          <p:nvPr/>
        </p:nvSpPr>
        <p:spPr>
          <a:xfrm>
            <a:off x="473607" y="2550695"/>
            <a:ext cx="11028218" cy="4524315"/>
          </a:xfrm>
          <a:prstGeom prst="rect">
            <a:avLst/>
          </a:prstGeom>
          <a:noFill/>
        </p:spPr>
        <p:txBody>
          <a:bodyPr wrap="square" rtlCol="0">
            <a:spAutoFit/>
          </a:bodyPr>
          <a:lstStyle/>
          <a:p>
            <a:pPr>
              <a:lnSpc>
                <a:spcPct val="200000"/>
              </a:lnSpc>
            </a:pPr>
            <a:endParaRPr lang="en-US" altLang="ja-JP" sz="2400" dirty="0">
              <a:latin typeface="Hiragino Sans W4" panose="020B0400000000000000" pitchFamily="34" charset="-128"/>
              <a:ea typeface="Hiragino Sans W4" panose="020B0400000000000000" pitchFamily="34" charset="-128"/>
            </a:endParaRPr>
          </a:p>
          <a:p>
            <a:pPr>
              <a:lnSpc>
                <a:spcPct val="200000"/>
              </a:lnSpc>
            </a:pPr>
            <a:r>
              <a:rPr lang="ja-JP" altLang="en-US" sz="2400">
                <a:latin typeface="Hiragino Sans W4" panose="020B0400000000000000" pitchFamily="34" charset="-128"/>
                <a:ea typeface="Hiragino Sans W4" panose="020B0400000000000000" pitchFamily="34" charset="-128"/>
              </a:rPr>
              <a:t>性別年齢</a:t>
            </a:r>
            <a:endParaRPr lang="en-US" altLang="ja-JP" sz="2400" dirty="0">
              <a:latin typeface="Hiragino Sans W4" panose="020B0400000000000000" pitchFamily="34" charset="-128"/>
              <a:ea typeface="Hiragino Sans W4" panose="020B0400000000000000" pitchFamily="34" charset="-128"/>
            </a:endParaRPr>
          </a:p>
          <a:p>
            <a:pPr>
              <a:lnSpc>
                <a:spcPct val="200000"/>
              </a:lnSpc>
            </a:pPr>
            <a:r>
              <a:rPr lang="ja-JP" altLang="en-US" sz="2400">
                <a:latin typeface="Hiragino Sans W4" panose="020B0400000000000000" pitchFamily="34" charset="-128"/>
                <a:ea typeface="Hiragino Sans W4" panose="020B0400000000000000" pitchFamily="34" charset="-128"/>
              </a:rPr>
              <a:t>職業</a:t>
            </a:r>
            <a:endParaRPr lang="en-US" altLang="ja-JP" sz="2400" dirty="0">
              <a:latin typeface="Hiragino Sans W4" panose="020B0400000000000000" pitchFamily="34" charset="-128"/>
              <a:ea typeface="Hiragino Sans W4" panose="020B0400000000000000" pitchFamily="34" charset="-128"/>
            </a:endParaRPr>
          </a:p>
          <a:p>
            <a:pPr>
              <a:lnSpc>
                <a:spcPct val="200000"/>
              </a:lnSpc>
            </a:pPr>
            <a:r>
              <a:rPr lang="ja-JP" altLang="en-US" sz="2400">
                <a:latin typeface="Hiragino Sans W4" panose="020B0400000000000000" pitchFamily="34" charset="-128"/>
                <a:ea typeface="Hiragino Sans W4" panose="020B0400000000000000" pitchFamily="34" charset="-128"/>
              </a:rPr>
              <a:t>年収</a:t>
            </a:r>
            <a:endParaRPr lang="en-US" altLang="ja-JP" sz="2400" dirty="0">
              <a:latin typeface="Hiragino Sans W4" panose="020B0400000000000000" pitchFamily="34" charset="-128"/>
              <a:ea typeface="Hiragino Sans W4" panose="020B0400000000000000" pitchFamily="34" charset="-128"/>
            </a:endParaRPr>
          </a:p>
          <a:p>
            <a:pPr>
              <a:lnSpc>
                <a:spcPct val="200000"/>
              </a:lnSpc>
            </a:pPr>
            <a:r>
              <a:rPr lang="ja-JP" altLang="en-US" sz="2400">
                <a:latin typeface="Hiragino Sans W4" panose="020B0400000000000000" pitchFamily="34" charset="-128"/>
                <a:ea typeface="Hiragino Sans W4" panose="020B0400000000000000" pitchFamily="34" charset="-128"/>
              </a:rPr>
              <a:t>家族構成</a:t>
            </a:r>
            <a:endParaRPr lang="en-US" altLang="ja-JP" sz="2400" dirty="0">
              <a:latin typeface="Hiragino Sans W4" panose="020B0400000000000000" pitchFamily="34" charset="-128"/>
              <a:ea typeface="Hiragino Sans W4" panose="020B0400000000000000" pitchFamily="34" charset="-128"/>
            </a:endParaRPr>
          </a:p>
          <a:p>
            <a:pPr>
              <a:lnSpc>
                <a:spcPct val="200000"/>
              </a:lnSpc>
            </a:pPr>
            <a:endParaRPr lang="en-US" altLang="ja-JP" sz="2400" dirty="0">
              <a:latin typeface="Hiragino Sans W4" panose="020B0400000000000000" pitchFamily="34" charset="-128"/>
              <a:ea typeface="Hiragino Sans W4" panose="020B0400000000000000" pitchFamily="34" charset="-128"/>
            </a:endParaRPr>
          </a:p>
        </p:txBody>
      </p:sp>
      <p:graphicFrame>
        <p:nvGraphicFramePr>
          <p:cNvPr id="4" name="表 4">
            <a:extLst>
              <a:ext uri="{FF2B5EF4-FFF2-40B4-BE49-F238E27FC236}">
                <a16:creationId xmlns:a16="http://schemas.microsoft.com/office/drawing/2014/main" id="{308FCF86-E3B2-1D47-9FED-5D4E356E537A}"/>
              </a:ext>
            </a:extLst>
          </p:cNvPr>
          <p:cNvGraphicFramePr>
            <a:graphicFrameLocks noGrp="1"/>
          </p:cNvGraphicFramePr>
          <p:nvPr/>
        </p:nvGraphicFramePr>
        <p:xfrm>
          <a:off x="1923716" y="2779295"/>
          <a:ext cx="8128000" cy="341697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4106325235"/>
                    </a:ext>
                  </a:extLst>
                </a:gridCol>
                <a:gridCol w="2032000">
                  <a:extLst>
                    <a:ext uri="{9D8B030D-6E8A-4147-A177-3AD203B41FA5}">
                      <a16:colId xmlns:a16="http://schemas.microsoft.com/office/drawing/2014/main" val="2941545119"/>
                    </a:ext>
                  </a:extLst>
                </a:gridCol>
                <a:gridCol w="2032000">
                  <a:extLst>
                    <a:ext uri="{9D8B030D-6E8A-4147-A177-3AD203B41FA5}">
                      <a16:colId xmlns:a16="http://schemas.microsoft.com/office/drawing/2014/main" val="3500633699"/>
                    </a:ext>
                  </a:extLst>
                </a:gridCol>
                <a:gridCol w="2032000">
                  <a:extLst>
                    <a:ext uri="{9D8B030D-6E8A-4147-A177-3AD203B41FA5}">
                      <a16:colId xmlns:a16="http://schemas.microsoft.com/office/drawing/2014/main" val="84724885"/>
                    </a:ext>
                  </a:extLst>
                </a:gridCol>
              </a:tblGrid>
              <a:tr h="683394">
                <a:tc>
                  <a:txBody>
                    <a:bodyPr/>
                    <a:lstStyle/>
                    <a:p>
                      <a:r>
                        <a:rPr kumimoji="1" lang="ja-JP" altLang="en-US"/>
                        <a:t>副業をしたいと思っている会社員</a:t>
                      </a:r>
                    </a:p>
                  </a:txBody>
                  <a:tcPr/>
                </a:tc>
                <a:tc>
                  <a:txBody>
                    <a:bodyPr/>
                    <a:lstStyle/>
                    <a:p>
                      <a:r>
                        <a:rPr kumimoji="1" lang="ja-JP" altLang="en-US"/>
                        <a:t>ノウハウを販売で起業したいと</a:t>
                      </a:r>
                    </a:p>
                  </a:txBody>
                  <a:tcPr/>
                </a:tc>
                <a:tc>
                  <a:txBody>
                    <a:bodyPr/>
                    <a:lstStyle/>
                    <a:p>
                      <a:r>
                        <a:rPr kumimoji="1" lang="ja-JP" altLang="en-US"/>
                        <a:t>子育て中の主婦</a:t>
                      </a:r>
                    </a:p>
                  </a:txBody>
                  <a:tcPr/>
                </a:tc>
                <a:tc>
                  <a:txBody>
                    <a:bodyPr/>
                    <a:lstStyle/>
                    <a:p>
                      <a:endParaRPr kumimoji="1" lang="ja-JP" altLang="en-US"/>
                    </a:p>
                  </a:txBody>
                  <a:tcPr/>
                </a:tc>
                <a:extLst>
                  <a:ext uri="{0D108BD9-81ED-4DB2-BD59-A6C34878D82A}">
                    <a16:rowId xmlns:a16="http://schemas.microsoft.com/office/drawing/2014/main" val="2043097850"/>
                  </a:ext>
                </a:extLst>
              </a:tr>
              <a:tr h="683394">
                <a:tc>
                  <a:txBody>
                    <a:bodyPr/>
                    <a:lstStyle/>
                    <a:p>
                      <a:r>
                        <a:rPr kumimoji="1" lang="en-US" altLang="ja-JP" dirty="0"/>
                        <a:t>30〜40</a:t>
                      </a:r>
                      <a:r>
                        <a:rPr kumimoji="1" lang="ja-JP" altLang="en-US"/>
                        <a:t>歳男性</a:t>
                      </a:r>
                    </a:p>
                  </a:txBody>
                  <a:tcPr/>
                </a:tc>
                <a:tc>
                  <a:txBody>
                    <a:bodyPr/>
                    <a:lstStyle/>
                    <a:p>
                      <a:r>
                        <a:rPr kumimoji="1" lang="en-US" altLang="ja-JP" dirty="0"/>
                        <a:t>25〜35</a:t>
                      </a:r>
                      <a:r>
                        <a:rPr kumimoji="1" lang="ja-JP" altLang="en-US"/>
                        <a:t>歳男性</a:t>
                      </a:r>
                    </a:p>
                  </a:txBody>
                  <a:tcPr/>
                </a:tc>
                <a:tc>
                  <a:txBody>
                    <a:bodyPr/>
                    <a:lstStyle/>
                    <a:p>
                      <a:r>
                        <a:rPr kumimoji="1" lang="en-US" altLang="ja-JP" dirty="0"/>
                        <a:t>30〜37</a:t>
                      </a:r>
                      <a:r>
                        <a:rPr kumimoji="1" lang="ja-JP" altLang="en-US"/>
                        <a:t>歳女性</a:t>
                      </a:r>
                    </a:p>
                  </a:txBody>
                  <a:tcPr/>
                </a:tc>
                <a:tc>
                  <a:txBody>
                    <a:bodyPr/>
                    <a:lstStyle/>
                    <a:p>
                      <a:endParaRPr kumimoji="1" lang="ja-JP" altLang="en-US"/>
                    </a:p>
                  </a:txBody>
                  <a:tcPr/>
                </a:tc>
                <a:extLst>
                  <a:ext uri="{0D108BD9-81ED-4DB2-BD59-A6C34878D82A}">
                    <a16:rowId xmlns:a16="http://schemas.microsoft.com/office/drawing/2014/main" val="3226684358"/>
                  </a:ext>
                </a:extLst>
              </a:tr>
              <a:tr h="683394">
                <a:tc>
                  <a:txBody>
                    <a:bodyPr/>
                    <a:lstStyle/>
                    <a:p>
                      <a:r>
                        <a:rPr kumimoji="1" lang="ja-JP" altLang="en-US"/>
                        <a:t>建設業の会社員</a:t>
                      </a:r>
                    </a:p>
                  </a:txBody>
                  <a:tcPr/>
                </a:tc>
                <a:tc>
                  <a:txBody>
                    <a:bodyPr/>
                    <a:lstStyle/>
                    <a:p>
                      <a:r>
                        <a:rPr kumimoji="1" lang="ja-JP" altLang="en-US"/>
                        <a:t>自営業</a:t>
                      </a:r>
                    </a:p>
                  </a:txBody>
                  <a:tcPr/>
                </a:tc>
                <a:tc>
                  <a:txBody>
                    <a:bodyPr/>
                    <a:lstStyle/>
                    <a:p>
                      <a:r>
                        <a:rPr kumimoji="1" lang="ja-JP" altLang="en-US"/>
                        <a:t>パート</a:t>
                      </a:r>
                    </a:p>
                  </a:txBody>
                  <a:tcPr/>
                </a:tc>
                <a:tc>
                  <a:txBody>
                    <a:bodyPr/>
                    <a:lstStyle/>
                    <a:p>
                      <a:endParaRPr kumimoji="1" lang="ja-JP" altLang="en-US"/>
                    </a:p>
                  </a:txBody>
                  <a:tcPr/>
                </a:tc>
                <a:extLst>
                  <a:ext uri="{0D108BD9-81ED-4DB2-BD59-A6C34878D82A}">
                    <a16:rowId xmlns:a16="http://schemas.microsoft.com/office/drawing/2014/main" val="2187589279"/>
                  </a:ext>
                </a:extLst>
              </a:tr>
              <a:tr h="683394">
                <a:tc>
                  <a:txBody>
                    <a:bodyPr/>
                    <a:lstStyle/>
                    <a:p>
                      <a:r>
                        <a:rPr kumimoji="1" lang="en-US" altLang="ja-JP" dirty="0"/>
                        <a:t>300</a:t>
                      </a:r>
                      <a:r>
                        <a:rPr kumimoji="1" lang="ja-JP" altLang="en-US"/>
                        <a:t>万円</a:t>
                      </a:r>
                    </a:p>
                  </a:txBody>
                  <a:tcPr/>
                </a:tc>
                <a:tc>
                  <a:txBody>
                    <a:bodyPr/>
                    <a:lstStyle/>
                    <a:p>
                      <a:r>
                        <a:rPr kumimoji="1" lang="en-US" altLang="ja-JP" dirty="0"/>
                        <a:t>400</a:t>
                      </a:r>
                      <a:r>
                        <a:rPr kumimoji="1" lang="ja-JP" altLang="en-US"/>
                        <a:t>万円</a:t>
                      </a:r>
                    </a:p>
                  </a:txBody>
                  <a:tcPr/>
                </a:tc>
                <a:tc>
                  <a:txBody>
                    <a:bodyPr/>
                    <a:lstStyle/>
                    <a:p>
                      <a:r>
                        <a:rPr kumimoji="1" lang="en-US" altLang="ja-JP" dirty="0"/>
                        <a:t>90</a:t>
                      </a:r>
                      <a:r>
                        <a:rPr kumimoji="1" lang="ja-JP" altLang="en-US"/>
                        <a:t>万円</a:t>
                      </a:r>
                    </a:p>
                  </a:txBody>
                  <a:tcPr/>
                </a:tc>
                <a:tc>
                  <a:txBody>
                    <a:bodyPr/>
                    <a:lstStyle/>
                    <a:p>
                      <a:endParaRPr kumimoji="1" lang="ja-JP" altLang="en-US"/>
                    </a:p>
                  </a:txBody>
                  <a:tcPr/>
                </a:tc>
                <a:extLst>
                  <a:ext uri="{0D108BD9-81ED-4DB2-BD59-A6C34878D82A}">
                    <a16:rowId xmlns:a16="http://schemas.microsoft.com/office/drawing/2014/main" val="1938642112"/>
                  </a:ext>
                </a:extLst>
              </a:tr>
              <a:tr h="683394">
                <a:tc>
                  <a:txBody>
                    <a:bodyPr/>
                    <a:lstStyle/>
                    <a:p>
                      <a:r>
                        <a:rPr kumimoji="1" lang="en-US" altLang="ja-JP" dirty="0"/>
                        <a:t>3</a:t>
                      </a:r>
                      <a:r>
                        <a:rPr kumimoji="1" lang="ja-JP" altLang="en-US"/>
                        <a:t>人</a:t>
                      </a:r>
                    </a:p>
                  </a:txBody>
                  <a:tcPr/>
                </a:tc>
                <a:tc>
                  <a:txBody>
                    <a:bodyPr/>
                    <a:lstStyle/>
                    <a:p>
                      <a:r>
                        <a:rPr kumimoji="1" lang="en-US" altLang="ja-JP" dirty="0"/>
                        <a:t>2</a:t>
                      </a:r>
                      <a:r>
                        <a:rPr kumimoji="1" lang="ja-JP" altLang="en-US"/>
                        <a:t>人</a:t>
                      </a:r>
                    </a:p>
                  </a:txBody>
                  <a:tcPr/>
                </a:tc>
                <a:tc>
                  <a:txBody>
                    <a:bodyPr/>
                    <a:lstStyle/>
                    <a:p>
                      <a:r>
                        <a:rPr kumimoji="1" lang="en-US" altLang="ja-JP" dirty="0"/>
                        <a:t>4</a:t>
                      </a:r>
                      <a:r>
                        <a:rPr kumimoji="1" lang="ja-JP" altLang="en-US"/>
                        <a:t>人</a:t>
                      </a:r>
                    </a:p>
                  </a:txBody>
                  <a:tcPr/>
                </a:tc>
                <a:tc>
                  <a:txBody>
                    <a:bodyPr/>
                    <a:lstStyle/>
                    <a:p>
                      <a:endParaRPr kumimoji="1" lang="ja-JP" altLang="en-US"/>
                    </a:p>
                  </a:txBody>
                  <a:tcPr/>
                </a:tc>
                <a:extLst>
                  <a:ext uri="{0D108BD9-81ED-4DB2-BD59-A6C34878D82A}">
                    <a16:rowId xmlns:a16="http://schemas.microsoft.com/office/drawing/2014/main" val="2700489649"/>
                  </a:ext>
                </a:extLst>
              </a:tr>
            </a:tbl>
          </a:graphicData>
        </a:graphic>
      </p:graphicFrame>
      <p:sp>
        <p:nvSpPr>
          <p:cNvPr id="6" name="テキスト ボックス 5">
            <a:extLst>
              <a:ext uri="{FF2B5EF4-FFF2-40B4-BE49-F238E27FC236}">
                <a16:creationId xmlns:a16="http://schemas.microsoft.com/office/drawing/2014/main" id="{7002CAF9-5DF6-4043-B638-B69986BDAA90}"/>
              </a:ext>
            </a:extLst>
          </p:cNvPr>
          <p:cNvSpPr txBox="1"/>
          <p:nvPr/>
        </p:nvSpPr>
        <p:spPr>
          <a:xfrm>
            <a:off x="2603197" y="1947555"/>
            <a:ext cx="825803" cy="717440"/>
          </a:xfrm>
          <a:prstGeom prst="rect">
            <a:avLst/>
          </a:prstGeom>
          <a:noFill/>
        </p:spPr>
        <p:txBody>
          <a:bodyPr wrap="square" rtlCol="0">
            <a:spAutoFit/>
          </a:bodyPr>
          <a:lstStyle/>
          <a:p>
            <a:pPr>
              <a:lnSpc>
                <a:spcPct val="200000"/>
              </a:lnSpc>
            </a:pPr>
            <a:r>
              <a:rPr lang="ja-JP" altLang="en-US" sz="2400">
                <a:latin typeface="Hiragino Sans W4" panose="020B0400000000000000" pitchFamily="34" charset="-128"/>
                <a:ea typeface="Hiragino Sans W4" panose="020B0400000000000000" pitchFamily="34" charset="-128"/>
              </a:rPr>
              <a:t>例１</a:t>
            </a:r>
            <a:endParaRPr lang="en-US" altLang="ja-JP" sz="2400" dirty="0">
              <a:latin typeface="Hiragino Sans W4" panose="020B0400000000000000" pitchFamily="34" charset="-128"/>
              <a:ea typeface="Hiragino Sans W4" panose="020B0400000000000000" pitchFamily="34" charset="-128"/>
            </a:endParaRPr>
          </a:p>
        </p:txBody>
      </p:sp>
      <p:sp>
        <p:nvSpPr>
          <p:cNvPr id="7" name="テキスト ボックス 6">
            <a:extLst>
              <a:ext uri="{FF2B5EF4-FFF2-40B4-BE49-F238E27FC236}">
                <a16:creationId xmlns:a16="http://schemas.microsoft.com/office/drawing/2014/main" id="{4267B76A-B01A-8E47-97A1-07E5313E3864}"/>
              </a:ext>
            </a:extLst>
          </p:cNvPr>
          <p:cNvSpPr txBox="1"/>
          <p:nvPr/>
        </p:nvSpPr>
        <p:spPr>
          <a:xfrm>
            <a:off x="4600440" y="1947555"/>
            <a:ext cx="825803" cy="717440"/>
          </a:xfrm>
          <a:prstGeom prst="rect">
            <a:avLst/>
          </a:prstGeom>
          <a:noFill/>
        </p:spPr>
        <p:txBody>
          <a:bodyPr wrap="square" rtlCol="0">
            <a:spAutoFit/>
          </a:bodyPr>
          <a:lstStyle/>
          <a:p>
            <a:pPr>
              <a:lnSpc>
                <a:spcPct val="200000"/>
              </a:lnSpc>
            </a:pPr>
            <a:r>
              <a:rPr lang="ja-JP" altLang="en-US" sz="2400">
                <a:latin typeface="Hiragino Sans W4" panose="020B0400000000000000" pitchFamily="34" charset="-128"/>
                <a:ea typeface="Hiragino Sans W4" panose="020B0400000000000000" pitchFamily="34" charset="-128"/>
              </a:rPr>
              <a:t>例２</a:t>
            </a:r>
            <a:endParaRPr lang="en-US" altLang="ja-JP" sz="2400" dirty="0">
              <a:latin typeface="Hiragino Sans W4" panose="020B0400000000000000" pitchFamily="34" charset="-128"/>
              <a:ea typeface="Hiragino Sans W4" panose="020B0400000000000000" pitchFamily="34" charset="-128"/>
            </a:endParaRPr>
          </a:p>
        </p:txBody>
      </p:sp>
      <p:sp>
        <p:nvSpPr>
          <p:cNvPr id="8" name="テキスト ボックス 7">
            <a:extLst>
              <a:ext uri="{FF2B5EF4-FFF2-40B4-BE49-F238E27FC236}">
                <a16:creationId xmlns:a16="http://schemas.microsoft.com/office/drawing/2014/main" id="{99C27054-D0A7-4345-BB7D-02D02EB12D28}"/>
              </a:ext>
            </a:extLst>
          </p:cNvPr>
          <p:cNvSpPr txBox="1"/>
          <p:nvPr/>
        </p:nvSpPr>
        <p:spPr>
          <a:xfrm>
            <a:off x="6633777" y="1947555"/>
            <a:ext cx="825803" cy="717440"/>
          </a:xfrm>
          <a:prstGeom prst="rect">
            <a:avLst/>
          </a:prstGeom>
          <a:noFill/>
        </p:spPr>
        <p:txBody>
          <a:bodyPr wrap="square" rtlCol="0">
            <a:spAutoFit/>
          </a:bodyPr>
          <a:lstStyle/>
          <a:p>
            <a:pPr>
              <a:lnSpc>
                <a:spcPct val="200000"/>
              </a:lnSpc>
            </a:pPr>
            <a:r>
              <a:rPr lang="ja-JP" altLang="en-US" sz="2400">
                <a:latin typeface="Hiragino Sans W4" panose="020B0400000000000000" pitchFamily="34" charset="-128"/>
                <a:ea typeface="Hiragino Sans W4" panose="020B0400000000000000" pitchFamily="34" charset="-128"/>
              </a:rPr>
              <a:t>例３</a:t>
            </a:r>
            <a:endParaRPr lang="en-US" altLang="ja-JP" sz="2400" dirty="0">
              <a:latin typeface="Hiragino Sans W4" panose="020B0400000000000000" pitchFamily="34" charset="-128"/>
              <a:ea typeface="Hiragino Sans W4" panose="020B0400000000000000" pitchFamily="34" charset="-128"/>
            </a:endParaRPr>
          </a:p>
        </p:txBody>
      </p:sp>
      <p:sp>
        <p:nvSpPr>
          <p:cNvPr id="10" name="テキスト ボックス 9">
            <a:extLst>
              <a:ext uri="{FF2B5EF4-FFF2-40B4-BE49-F238E27FC236}">
                <a16:creationId xmlns:a16="http://schemas.microsoft.com/office/drawing/2014/main" id="{0284C96E-9F92-6F48-ABEF-EA4D351D6791}"/>
              </a:ext>
            </a:extLst>
          </p:cNvPr>
          <p:cNvSpPr txBox="1"/>
          <p:nvPr/>
        </p:nvSpPr>
        <p:spPr>
          <a:xfrm>
            <a:off x="8631019" y="1947555"/>
            <a:ext cx="825803" cy="717440"/>
          </a:xfrm>
          <a:prstGeom prst="rect">
            <a:avLst/>
          </a:prstGeom>
          <a:noFill/>
        </p:spPr>
        <p:txBody>
          <a:bodyPr wrap="square" rtlCol="0">
            <a:spAutoFit/>
          </a:bodyPr>
          <a:lstStyle/>
          <a:p>
            <a:pPr>
              <a:lnSpc>
                <a:spcPct val="200000"/>
              </a:lnSpc>
            </a:pPr>
            <a:r>
              <a:rPr lang="ja-JP" altLang="en-US" sz="2400">
                <a:latin typeface="Hiragino Sans W4" panose="020B0400000000000000" pitchFamily="34" charset="-128"/>
                <a:ea typeface="Hiragino Sans W4" panose="020B0400000000000000" pitchFamily="34" charset="-128"/>
              </a:rPr>
              <a:t>例４</a:t>
            </a:r>
            <a:endParaRPr lang="en-US" altLang="ja-JP" sz="2400"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2216608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473607" y="915269"/>
            <a:ext cx="11028218" cy="830997"/>
          </a:xfrm>
          <a:prstGeom prst="rect">
            <a:avLst/>
          </a:prstGeom>
          <a:noFill/>
        </p:spPr>
        <p:txBody>
          <a:bodyPr wrap="square" rtlCol="0">
            <a:spAutoFit/>
          </a:bodyPr>
          <a:lstStyle/>
          <a:p>
            <a:r>
              <a:rPr lang="en-US" altLang="ja-JP" sz="4800" dirty="0">
                <a:latin typeface="Hiragino Sans W4" panose="020B0400000000000000" pitchFamily="34" charset="-128"/>
                <a:ea typeface="Hiragino Sans W4" panose="020B0400000000000000" pitchFamily="34" charset="-128"/>
              </a:rPr>
              <a:t>③</a:t>
            </a:r>
            <a:r>
              <a:rPr lang="ja-JP" altLang="en-US" sz="4800">
                <a:latin typeface="Hiragino Sans W4" panose="020B0400000000000000" pitchFamily="34" charset="-128"/>
                <a:ea typeface="Hiragino Sans W4" panose="020B0400000000000000" pitchFamily="34" charset="-128"/>
              </a:rPr>
              <a:t>ターゲット層を書き出してみる</a:t>
            </a:r>
            <a:endParaRPr lang="en-US" altLang="ja-JP" sz="4800" dirty="0">
              <a:latin typeface="Hiragino Sans W4" panose="020B0400000000000000" pitchFamily="34" charset="-128"/>
              <a:ea typeface="Hiragino Sans W4" panose="020B0400000000000000" pitchFamily="34" charset="-128"/>
            </a:endParaRPr>
          </a:p>
        </p:txBody>
      </p:sp>
      <p:sp>
        <p:nvSpPr>
          <p:cNvPr id="3" name="テキスト ボックス 2">
            <a:extLst>
              <a:ext uri="{FF2B5EF4-FFF2-40B4-BE49-F238E27FC236}">
                <a16:creationId xmlns:a16="http://schemas.microsoft.com/office/drawing/2014/main" id="{9847AE28-1F10-7E49-ADA5-E90A2A78B8B4}"/>
              </a:ext>
            </a:extLst>
          </p:cNvPr>
          <p:cNvSpPr txBox="1"/>
          <p:nvPr/>
        </p:nvSpPr>
        <p:spPr>
          <a:xfrm>
            <a:off x="473607" y="2550695"/>
            <a:ext cx="11028218" cy="4524315"/>
          </a:xfrm>
          <a:prstGeom prst="rect">
            <a:avLst/>
          </a:prstGeom>
          <a:noFill/>
        </p:spPr>
        <p:txBody>
          <a:bodyPr wrap="square" rtlCol="0">
            <a:spAutoFit/>
          </a:bodyPr>
          <a:lstStyle/>
          <a:p>
            <a:pPr>
              <a:lnSpc>
                <a:spcPct val="200000"/>
              </a:lnSpc>
            </a:pPr>
            <a:endParaRPr lang="en-US" altLang="ja-JP" sz="2400" dirty="0">
              <a:latin typeface="Hiragino Sans W4" panose="020B0400000000000000" pitchFamily="34" charset="-128"/>
              <a:ea typeface="Hiragino Sans W4" panose="020B0400000000000000" pitchFamily="34" charset="-128"/>
            </a:endParaRPr>
          </a:p>
          <a:p>
            <a:pPr>
              <a:lnSpc>
                <a:spcPct val="200000"/>
              </a:lnSpc>
            </a:pPr>
            <a:r>
              <a:rPr lang="ja-JP" altLang="en-US" sz="2400">
                <a:latin typeface="Hiragino Sans W4" panose="020B0400000000000000" pitchFamily="34" charset="-128"/>
                <a:ea typeface="Hiragino Sans W4" panose="020B0400000000000000" pitchFamily="34" charset="-128"/>
              </a:rPr>
              <a:t>性別年齢</a:t>
            </a:r>
            <a:endParaRPr lang="en-US" altLang="ja-JP" sz="2400" dirty="0">
              <a:latin typeface="Hiragino Sans W4" panose="020B0400000000000000" pitchFamily="34" charset="-128"/>
              <a:ea typeface="Hiragino Sans W4" panose="020B0400000000000000" pitchFamily="34" charset="-128"/>
            </a:endParaRPr>
          </a:p>
          <a:p>
            <a:pPr>
              <a:lnSpc>
                <a:spcPct val="200000"/>
              </a:lnSpc>
            </a:pPr>
            <a:r>
              <a:rPr lang="ja-JP" altLang="en-US" sz="2400">
                <a:latin typeface="Hiragino Sans W4" panose="020B0400000000000000" pitchFamily="34" charset="-128"/>
                <a:ea typeface="Hiragino Sans W4" panose="020B0400000000000000" pitchFamily="34" charset="-128"/>
              </a:rPr>
              <a:t>職業</a:t>
            </a:r>
            <a:endParaRPr lang="en-US" altLang="ja-JP" sz="2400" dirty="0">
              <a:latin typeface="Hiragino Sans W4" panose="020B0400000000000000" pitchFamily="34" charset="-128"/>
              <a:ea typeface="Hiragino Sans W4" panose="020B0400000000000000" pitchFamily="34" charset="-128"/>
            </a:endParaRPr>
          </a:p>
          <a:p>
            <a:pPr>
              <a:lnSpc>
                <a:spcPct val="200000"/>
              </a:lnSpc>
            </a:pPr>
            <a:r>
              <a:rPr lang="ja-JP" altLang="en-US" sz="2400">
                <a:latin typeface="Hiragino Sans W4" panose="020B0400000000000000" pitchFamily="34" charset="-128"/>
                <a:ea typeface="Hiragino Sans W4" panose="020B0400000000000000" pitchFamily="34" charset="-128"/>
              </a:rPr>
              <a:t>年収</a:t>
            </a:r>
            <a:endParaRPr lang="en-US" altLang="ja-JP" sz="2400" dirty="0">
              <a:latin typeface="Hiragino Sans W4" panose="020B0400000000000000" pitchFamily="34" charset="-128"/>
              <a:ea typeface="Hiragino Sans W4" panose="020B0400000000000000" pitchFamily="34" charset="-128"/>
            </a:endParaRPr>
          </a:p>
          <a:p>
            <a:pPr>
              <a:lnSpc>
                <a:spcPct val="200000"/>
              </a:lnSpc>
            </a:pPr>
            <a:r>
              <a:rPr lang="ja-JP" altLang="en-US" sz="2400">
                <a:latin typeface="Hiragino Sans W4" panose="020B0400000000000000" pitchFamily="34" charset="-128"/>
                <a:ea typeface="Hiragino Sans W4" panose="020B0400000000000000" pitchFamily="34" charset="-128"/>
              </a:rPr>
              <a:t>家族構成</a:t>
            </a:r>
            <a:endParaRPr lang="en-US" altLang="ja-JP" sz="2400" dirty="0">
              <a:latin typeface="Hiragino Sans W4" panose="020B0400000000000000" pitchFamily="34" charset="-128"/>
              <a:ea typeface="Hiragino Sans W4" panose="020B0400000000000000" pitchFamily="34" charset="-128"/>
            </a:endParaRPr>
          </a:p>
          <a:p>
            <a:pPr>
              <a:lnSpc>
                <a:spcPct val="200000"/>
              </a:lnSpc>
            </a:pPr>
            <a:endParaRPr lang="en-US" altLang="ja-JP" sz="2400" dirty="0">
              <a:latin typeface="Hiragino Sans W4" panose="020B0400000000000000" pitchFamily="34" charset="-128"/>
              <a:ea typeface="Hiragino Sans W4" panose="020B0400000000000000" pitchFamily="34" charset="-128"/>
            </a:endParaRPr>
          </a:p>
        </p:txBody>
      </p:sp>
      <p:graphicFrame>
        <p:nvGraphicFramePr>
          <p:cNvPr id="4" name="表 4">
            <a:extLst>
              <a:ext uri="{FF2B5EF4-FFF2-40B4-BE49-F238E27FC236}">
                <a16:creationId xmlns:a16="http://schemas.microsoft.com/office/drawing/2014/main" id="{308FCF86-E3B2-1D47-9FED-5D4E356E537A}"/>
              </a:ext>
            </a:extLst>
          </p:cNvPr>
          <p:cNvGraphicFramePr>
            <a:graphicFrameLocks noGrp="1"/>
          </p:cNvGraphicFramePr>
          <p:nvPr/>
        </p:nvGraphicFramePr>
        <p:xfrm>
          <a:off x="1923716" y="2779295"/>
          <a:ext cx="8128000" cy="341697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4106325235"/>
                    </a:ext>
                  </a:extLst>
                </a:gridCol>
                <a:gridCol w="2032000">
                  <a:extLst>
                    <a:ext uri="{9D8B030D-6E8A-4147-A177-3AD203B41FA5}">
                      <a16:colId xmlns:a16="http://schemas.microsoft.com/office/drawing/2014/main" val="2941545119"/>
                    </a:ext>
                  </a:extLst>
                </a:gridCol>
                <a:gridCol w="2032000">
                  <a:extLst>
                    <a:ext uri="{9D8B030D-6E8A-4147-A177-3AD203B41FA5}">
                      <a16:colId xmlns:a16="http://schemas.microsoft.com/office/drawing/2014/main" val="3500633699"/>
                    </a:ext>
                  </a:extLst>
                </a:gridCol>
                <a:gridCol w="2032000">
                  <a:extLst>
                    <a:ext uri="{9D8B030D-6E8A-4147-A177-3AD203B41FA5}">
                      <a16:colId xmlns:a16="http://schemas.microsoft.com/office/drawing/2014/main" val="84724885"/>
                    </a:ext>
                  </a:extLst>
                </a:gridCol>
              </a:tblGrid>
              <a:tr h="683394">
                <a:tc>
                  <a:txBody>
                    <a:bodyPr/>
                    <a:lstStyle/>
                    <a:p>
                      <a:r>
                        <a:rPr kumimoji="1" lang="ja-JP" altLang="en-US"/>
                        <a:t>副業をしたいと思っている会社員</a:t>
                      </a:r>
                    </a:p>
                  </a:txBody>
                  <a:tcPr/>
                </a:tc>
                <a:tc>
                  <a:txBody>
                    <a:bodyPr/>
                    <a:lstStyle/>
                    <a:p>
                      <a:r>
                        <a:rPr kumimoji="1" lang="ja-JP" altLang="en-US"/>
                        <a:t>ノウハウを販売で起業したいと</a:t>
                      </a:r>
                    </a:p>
                  </a:txBody>
                  <a:tcPr/>
                </a:tc>
                <a:tc>
                  <a:txBody>
                    <a:bodyPr/>
                    <a:lstStyle/>
                    <a:p>
                      <a:r>
                        <a:rPr kumimoji="1" lang="ja-JP" altLang="en-US"/>
                        <a:t>子育て中の主婦</a:t>
                      </a:r>
                    </a:p>
                  </a:txBody>
                  <a:tcPr/>
                </a:tc>
                <a:tc>
                  <a:txBody>
                    <a:bodyPr/>
                    <a:lstStyle/>
                    <a:p>
                      <a:endParaRPr kumimoji="1" lang="ja-JP" altLang="en-US"/>
                    </a:p>
                  </a:txBody>
                  <a:tcPr/>
                </a:tc>
                <a:extLst>
                  <a:ext uri="{0D108BD9-81ED-4DB2-BD59-A6C34878D82A}">
                    <a16:rowId xmlns:a16="http://schemas.microsoft.com/office/drawing/2014/main" val="2043097850"/>
                  </a:ext>
                </a:extLst>
              </a:tr>
              <a:tr h="683394">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3226684358"/>
                  </a:ext>
                </a:extLst>
              </a:tr>
              <a:tr h="683394">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2187589279"/>
                  </a:ext>
                </a:extLst>
              </a:tr>
              <a:tr h="683394">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938642112"/>
                  </a:ext>
                </a:extLst>
              </a:tr>
              <a:tr h="683394">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2700489649"/>
                  </a:ext>
                </a:extLst>
              </a:tr>
            </a:tbl>
          </a:graphicData>
        </a:graphic>
      </p:graphicFrame>
      <p:sp>
        <p:nvSpPr>
          <p:cNvPr id="6" name="テキスト ボックス 5">
            <a:extLst>
              <a:ext uri="{FF2B5EF4-FFF2-40B4-BE49-F238E27FC236}">
                <a16:creationId xmlns:a16="http://schemas.microsoft.com/office/drawing/2014/main" id="{7002CAF9-5DF6-4043-B638-B69986BDAA90}"/>
              </a:ext>
            </a:extLst>
          </p:cNvPr>
          <p:cNvSpPr txBox="1"/>
          <p:nvPr/>
        </p:nvSpPr>
        <p:spPr>
          <a:xfrm>
            <a:off x="2603197" y="1947555"/>
            <a:ext cx="825803" cy="717440"/>
          </a:xfrm>
          <a:prstGeom prst="rect">
            <a:avLst/>
          </a:prstGeom>
          <a:noFill/>
        </p:spPr>
        <p:txBody>
          <a:bodyPr wrap="square" rtlCol="0">
            <a:spAutoFit/>
          </a:bodyPr>
          <a:lstStyle/>
          <a:p>
            <a:pPr>
              <a:lnSpc>
                <a:spcPct val="200000"/>
              </a:lnSpc>
            </a:pPr>
            <a:r>
              <a:rPr lang="ja-JP" altLang="en-US" sz="2400">
                <a:latin typeface="Hiragino Sans W4" panose="020B0400000000000000" pitchFamily="34" charset="-128"/>
                <a:ea typeface="Hiragino Sans W4" panose="020B0400000000000000" pitchFamily="34" charset="-128"/>
              </a:rPr>
              <a:t>例１</a:t>
            </a:r>
            <a:endParaRPr lang="en-US" altLang="ja-JP" sz="2400" dirty="0">
              <a:latin typeface="Hiragino Sans W4" panose="020B0400000000000000" pitchFamily="34" charset="-128"/>
              <a:ea typeface="Hiragino Sans W4" panose="020B0400000000000000" pitchFamily="34" charset="-128"/>
            </a:endParaRPr>
          </a:p>
        </p:txBody>
      </p:sp>
      <p:sp>
        <p:nvSpPr>
          <p:cNvPr id="7" name="テキスト ボックス 6">
            <a:extLst>
              <a:ext uri="{FF2B5EF4-FFF2-40B4-BE49-F238E27FC236}">
                <a16:creationId xmlns:a16="http://schemas.microsoft.com/office/drawing/2014/main" id="{4267B76A-B01A-8E47-97A1-07E5313E3864}"/>
              </a:ext>
            </a:extLst>
          </p:cNvPr>
          <p:cNvSpPr txBox="1"/>
          <p:nvPr/>
        </p:nvSpPr>
        <p:spPr>
          <a:xfrm>
            <a:off x="4600440" y="1947555"/>
            <a:ext cx="825803" cy="717440"/>
          </a:xfrm>
          <a:prstGeom prst="rect">
            <a:avLst/>
          </a:prstGeom>
          <a:noFill/>
        </p:spPr>
        <p:txBody>
          <a:bodyPr wrap="square" rtlCol="0">
            <a:spAutoFit/>
          </a:bodyPr>
          <a:lstStyle/>
          <a:p>
            <a:pPr>
              <a:lnSpc>
                <a:spcPct val="200000"/>
              </a:lnSpc>
            </a:pPr>
            <a:r>
              <a:rPr lang="ja-JP" altLang="en-US" sz="2400">
                <a:latin typeface="Hiragino Sans W4" panose="020B0400000000000000" pitchFamily="34" charset="-128"/>
                <a:ea typeface="Hiragino Sans W4" panose="020B0400000000000000" pitchFamily="34" charset="-128"/>
              </a:rPr>
              <a:t>例２</a:t>
            </a:r>
            <a:endParaRPr lang="en-US" altLang="ja-JP" sz="2400" dirty="0">
              <a:latin typeface="Hiragino Sans W4" panose="020B0400000000000000" pitchFamily="34" charset="-128"/>
              <a:ea typeface="Hiragino Sans W4" panose="020B0400000000000000" pitchFamily="34" charset="-128"/>
            </a:endParaRPr>
          </a:p>
        </p:txBody>
      </p:sp>
      <p:sp>
        <p:nvSpPr>
          <p:cNvPr id="8" name="テキスト ボックス 7">
            <a:extLst>
              <a:ext uri="{FF2B5EF4-FFF2-40B4-BE49-F238E27FC236}">
                <a16:creationId xmlns:a16="http://schemas.microsoft.com/office/drawing/2014/main" id="{99C27054-D0A7-4345-BB7D-02D02EB12D28}"/>
              </a:ext>
            </a:extLst>
          </p:cNvPr>
          <p:cNvSpPr txBox="1"/>
          <p:nvPr/>
        </p:nvSpPr>
        <p:spPr>
          <a:xfrm>
            <a:off x="6633777" y="1947555"/>
            <a:ext cx="825803" cy="717440"/>
          </a:xfrm>
          <a:prstGeom prst="rect">
            <a:avLst/>
          </a:prstGeom>
          <a:noFill/>
        </p:spPr>
        <p:txBody>
          <a:bodyPr wrap="square" rtlCol="0">
            <a:spAutoFit/>
          </a:bodyPr>
          <a:lstStyle/>
          <a:p>
            <a:pPr>
              <a:lnSpc>
                <a:spcPct val="200000"/>
              </a:lnSpc>
            </a:pPr>
            <a:r>
              <a:rPr lang="ja-JP" altLang="en-US" sz="2400">
                <a:latin typeface="Hiragino Sans W4" panose="020B0400000000000000" pitchFamily="34" charset="-128"/>
                <a:ea typeface="Hiragino Sans W4" panose="020B0400000000000000" pitchFamily="34" charset="-128"/>
              </a:rPr>
              <a:t>例３</a:t>
            </a:r>
            <a:endParaRPr lang="en-US" altLang="ja-JP" sz="2400" dirty="0">
              <a:latin typeface="Hiragino Sans W4" panose="020B0400000000000000" pitchFamily="34" charset="-128"/>
              <a:ea typeface="Hiragino Sans W4" panose="020B0400000000000000" pitchFamily="34" charset="-128"/>
            </a:endParaRPr>
          </a:p>
        </p:txBody>
      </p:sp>
      <p:sp>
        <p:nvSpPr>
          <p:cNvPr id="10" name="テキスト ボックス 9">
            <a:extLst>
              <a:ext uri="{FF2B5EF4-FFF2-40B4-BE49-F238E27FC236}">
                <a16:creationId xmlns:a16="http://schemas.microsoft.com/office/drawing/2014/main" id="{0284C96E-9F92-6F48-ABEF-EA4D351D6791}"/>
              </a:ext>
            </a:extLst>
          </p:cNvPr>
          <p:cNvSpPr txBox="1"/>
          <p:nvPr/>
        </p:nvSpPr>
        <p:spPr>
          <a:xfrm>
            <a:off x="8631019" y="1947555"/>
            <a:ext cx="825803" cy="717440"/>
          </a:xfrm>
          <a:prstGeom prst="rect">
            <a:avLst/>
          </a:prstGeom>
          <a:noFill/>
        </p:spPr>
        <p:txBody>
          <a:bodyPr wrap="square" rtlCol="0">
            <a:spAutoFit/>
          </a:bodyPr>
          <a:lstStyle/>
          <a:p>
            <a:pPr>
              <a:lnSpc>
                <a:spcPct val="200000"/>
              </a:lnSpc>
            </a:pPr>
            <a:r>
              <a:rPr lang="ja-JP" altLang="en-US" sz="2400">
                <a:latin typeface="Hiragino Sans W4" panose="020B0400000000000000" pitchFamily="34" charset="-128"/>
                <a:ea typeface="Hiragino Sans W4" panose="020B0400000000000000" pitchFamily="34" charset="-128"/>
              </a:rPr>
              <a:t>例４</a:t>
            </a:r>
            <a:endParaRPr lang="en-US" altLang="ja-JP" sz="2400"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1033982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473607" y="915269"/>
            <a:ext cx="11028218" cy="830997"/>
          </a:xfrm>
          <a:prstGeom prst="rect">
            <a:avLst/>
          </a:prstGeom>
          <a:noFill/>
        </p:spPr>
        <p:txBody>
          <a:bodyPr wrap="square" rtlCol="0">
            <a:spAutoFit/>
          </a:bodyPr>
          <a:lstStyle/>
          <a:p>
            <a:r>
              <a:rPr lang="en-US" altLang="ja-JP" sz="4800" dirty="0">
                <a:latin typeface="Hiragino Sans W4" panose="020B0400000000000000" pitchFamily="34" charset="-128"/>
                <a:ea typeface="Hiragino Sans W4" panose="020B0400000000000000" pitchFamily="34" charset="-128"/>
              </a:rPr>
              <a:t>④</a:t>
            </a:r>
            <a:r>
              <a:rPr lang="ja-JP" altLang="en-US" sz="4800">
                <a:latin typeface="Hiragino Sans W4" panose="020B0400000000000000" pitchFamily="34" charset="-128"/>
                <a:ea typeface="Hiragino Sans W4" panose="020B0400000000000000" pitchFamily="34" charset="-128"/>
              </a:rPr>
              <a:t>ターゲット層を絞る</a:t>
            </a:r>
            <a:endParaRPr lang="en-US" altLang="ja-JP" sz="4800" dirty="0">
              <a:latin typeface="Hiragino Sans W4" panose="020B0400000000000000" pitchFamily="34" charset="-128"/>
              <a:ea typeface="Hiragino Sans W4" panose="020B0400000000000000" pitchFamily="34" charset="-128"/>
            </a:endParaRPr>
          </a:p>
        </p:txBody>
      </p:sp>
      <p:sp>
        <p:nvSpPr>
          <p:cNvPr id="3" name="テキスト ボックス 2">
            <a:extLst>
              <a:ext uri="{FF2B5EF4-FFF2-40B4-BE49-F238E27FC236}">
                <a16:creationId xmlns:a16="http://schemas.microsoft.com/office/drawing/2014/main" id="{9847AE28-1F10-7E49-ADA5-E90A2A78B8B4}"/>
              </a:ext>
            </a:extLst>
          </p:cNvPr>
          <p:cNvSpPr txBox="1"/>
          <p:nvPr/>
        </p:nvSpPr>
        <p:spPr>
          <a:xfrm>
            <a:off x="473607" y="2550695"/>
            <a:ext cx="11028218" cy="3902928"/>
          </a:xfrm>
          <a:prstGeom prst="rect">
            <a:avLst/>
          </a:prstGeom>
          <a:noFill/>
        </p:spPr>
        <p:txBody>
          <a:bodyPr wrap="square" rtlCol="0">
            <a:spAutoFit/>
          </a:bodyPr>
          <a:lstStyle/>
          <a:p>
            <a:pPr>
              <a:lnSpc>
                <a:spcPct val="150000"/>
              </a:lnSpc>
            </a:pPr>
            <a:r>
              <a:rPr lang="ja-JP" altLang="en-US" sz="2400">
                <a:latin typeface="Hiragino Sans W4" panose="020B0400000000000000" pitchFamily="34" charset="-128"/>
                <a:ea typeface="Hiragino Sans W4" panose="020B0400000000000000" pitchFamily="34" charset="-128"/>
              </a:rPr>
              <a:t>２７歳会社員</a:t>
            </a:r>
            <a:endParaRPr lang="en-US" altLang="ja-JP" sz="2400" dirty="0">
              <a:latin typeface="Hiragino Sans W4" panose="020B0400000000000000" pitchFamily="34" charset="-128"/>
              <a:ea typeface="Hiragino Sans W4" panose="020B0400000000000000" pitchFamily="34" charset="-128"/>
            </a:endParaRPr>
          </a:p>
          <a:p>
            <a:pPr>
              <a:lnSpc>
                <a:spcPct val="150000"/>
              </a:lnSpc>
            </a:pPr>
            <a:r>
              <a:rPr lang="ja-JP" altLang="en-US" sz="2400">
                <a:latin typeface="Hiragino Sans W4" panose="020B0400000000000000" pitchFamily="34" charset="-128"/>
                <a:ea typeface="Hiragino Sans W4" panose="020B0400000000000000" pitchFamily="34" charset="-128"/>
              </a:rPr>
              <a:t>年収</a:t>
            </a:r>
            <a:r>
              <a:rPr lang="en-US" altLang="ja-JP" sz="2400" dirty="0">
                <a:latin typeface="Hiragino Sans W4" panose="020B0400000000000000" pitchFamily="34" charset="-128"/>
                <a:ea typeface="Hiragino Sans W4" panose="020B0400000000000000" pitchFamily="34" charset="-128"/>
              </a:rPr>
              <a:t>400</a:t>
            </a:r>
            <a:r>
              <a:rPr lang="ja-JP" altLang="en-US" sz="2400">
                <a:latin typeface="Hiragino Sans W4" panose="020B0400000000000000" pitchFamily="34" charset="-128"/>
                <a:ea typeface="Hiragino Sans W4" panose="020B0400000000000000" pitchFamily="34" charset="-128"/>
              </a:rPr>
              <a:t>万円で独身</a:t>
            </a:r>
            <a:endParaRPr lang="en-US" altLang="ja-JP" sz="2400" dirty="0">
              <a:latin typeface="Hiragino Sans W4" panose="020B0400000000000000" pitchFamily="34" charset="-128"/>
              <a:ea typeface="Hiragino Sans W4" panose="020B0400000000000000" pitchFamily="34" charset="-128"/>
            </a:endParaRPr>
          </a:p>
          <a:p>
            <a:pPr>
              <a:lnSpc>
                <a:spcPct val="150000"/>
              </a:lnSpc>
            </a:pPr>
            <a:r>
              <a:rPr lang="ja-JP" altLang="en-US" sz="2400">
                <a:latin typeface="Hiragino Sans W4" panose="020B0400000000000000" pitchFamily="34" charset="-128"/>
                <a:ea typeface="Hiragino Sans W4" panose="020B0400000000000000" pitchFamily="34" charset="-128"/>
              </a:rPr>
              <a:t>もっと稼ぎたいと思っていて、起業したいと思っている</a:t>
            </a:r>
            <a:endParaRPr lang="en-US" altLang="ja-JP" sz="2400" dirty="0">
              <a:latin typeface="Hiragino Sans W4" panose="020B0400000000000000" pitchFamily="34" charset="-128"/>
              <a:ea typeface="Hiragino Sans W4" panose="020B0400000000000000" pitchFamily="34" charset="-128"/>
            </a:endParaRPr>
          </a:p>
          <a:p>
            <a:pPr>
              <a:lnSpc>
                <a:spcPct val="150000"/>
              </a:lnSpc>
            </a:pPr>
            <a:r>
              <a:rPr lang="ja-JP" altLang="en-US" sz="2400">
                <a:latin typeface="Hiragino Sans W4" panose="020B0400000000000000" pitchFamily="34" charset="-128"/>
                <a:ea typeface="Hiragino Sans W4" panose="020B0400000000000000" pitchFamily="34" charset="-128"/>
              </a:rPr>
              <a:t>コンサルや情報商材販売は利益率が高く、将来性のあるビジネスと思っている</a:t>
            </a:r>
            <a:endParaRPr lang="en-US" altLang="ja-JP" sz="2400" dirty="0">
              <a:latin typeface="Hiragino Sans W4" panose="020B0400000000000000" pitchFamily="34" charset="-128"/>
              <a:ea typeface="Hiragino Sans W4" panose="020B0400000000000000" pitchFamily="34" charset="-128"/>
            </a:endParaRPr>
          </a:p>
          <a:p>
            <a:pPr>
              <a:lnSpc>
                <a:spcPct val="150000"/>
              </a:lnSpc>
            </a:pPr>
            <a:r>
              <a:rPr lang="ja-JP" altLang="en-US" sz="2400">
                <a:latin typeface="Hiragino Sans W4" panose="020B0400000000000000" pitchFamily="34" charset="-128"/>
                <a:ea typeface="Hiragino Sans W4" panose="020B0400000000000000" pitchFamily="34" charset="-128"/>
              </a:rPr>
              <a:t>他の仕事もやってみたが、あまり利益をだせなかった。</a:t>
            </a:r>
            <a:endParaRPr lang="en-US" altLang="ja-JP" sz="2400" dirty="0">
              <a:latin typeface="Hiragino Sans W4" panose="020B0400000000000000" pitchFamily="34" charset="-128"/>
              <a:ea typeface="Hiragino Sans W4" panose="020B0400000000000000" pitchFamily="34" charset="-128"/>
            </a:endParaRPr>
          </a:p>
          <a:p>
            <a:pPr>
              <a:lnSpc>
                <a:spcPct val="150000"/>
              </a:lnSpc>
            </a:pPr>
            <a:r>
              <a:rPr lang="ja-JP" altLang="en-US" sz="2400">
                <a:latin typeface="Hiragino Sans W4" panose="020B0400000000000000" pitchFamily="34" charset="-128"/>
                <a:ea typeface="Hiragino Sans W4" panose="020B0400000000000000" pitchFamily="34" charset="-128"/>
              </a:rPr>
              <a:t>労力をかける覚悟はあるが、いずれは自動化したいと考えており、</a:t>
            </a:r>
            <a:endParaRPr lang="en-US" altLang="ja-JP" sz="2400" dirty="0">
              <a:latin typeface="Hiragino Sans W4" panose="020B0400000000000000" pitchFamily="34" charset="-128"/>
              <a:ea typeface="Hiragino Sans W4" panose="020B0400000000000000" pitchFamily="34" charset="-128"/>
            </a:endParaRPr>
          </a:p>
          <a:p>
            <a:pPr>
              <a:lnSpc>
                <a:spcPct val="150000"/>
              </a:lnSpc>
            </a:pPr>
            <a:r>
              <a:rPr lang="ja-JP" altLang="en-US" sz="2400">
                <a:latin typeface="Hiragino Sans W4" panose="020B0400000000000000" pitchFamily="34" charset="-128"/>
                <a:ea typeface="Hiragino Sans W4" panose="020B0400000000000000" pitchFamily="34" charset="-128"/>
              </a:rPr>
              <a:t>やるだけ積み上がっていくようなビジネスをしたいと思っている</a:t>
            </a:r>
            <a:endParaRPr lang="en-US" altLang="ja-JP" sz="2400" dirty="0">
              <a:latin typeface="Hiragino Sans W4" panose="020B0400000000000000" pitchFamily="34" charset="-128"/>
              <a:ea typeface="Hiragino Sans W4" panose="020B0400000000000000" pitchFamily="34" charset="-128"/>
            </a:endParaRPr>
          </a:p>
        </p:txBody>
      </p:sp>
      <p:sp>
        <p:nvSpPr>
          <p:cNvPr id="6" name="テキスト ボックス 5">
            <a:extLst>
              <a:ext uri="{FF2B5EF4-FFF2-40B4-BE49-F238E27FC236}">
                <a16:creationId xmlns:a16="http://schemas.microsoft.com/office/drawing/2014/main" id="{7002CAF9-5DF6-4043-B638-B69986BDAA90}"/>
              </a:ext>
            </a:extLst>
          </p:cNvPr>
          <p:cNvSpPr txBox="1"/>
          <p:nvPr/>
        </p:nvSpPr>
        <p:spPr>
          <a:xfrm>
            <a:off x="593923" y="1746266"/>
            <a:ext cx="10571382" cy="523220"/>
          </a:xfrm>
          <a:prstGeom prst="rect">
            <a:avLst/>
          </a:prstGeom>
          <a:noFill/>
        </p:spPr>
        <p:txBody>
          <a:bodyPr wrap="square" rtlCol="0">
            <a:spAutoFit/>
          </a:bodyPr>
          <a:lstStyle/>
          <a:p>
            <a:r>
              <a:rPr lang="ja-JP" altLang="en-US">
                <a:latin typeface="Hiragino Sans W4" panose="020B0400000000000000" pitchFamily="34" charset="-128"/>
                <a:ea typeface="Hiragino Sans W4" panose="020B0400000000000000" pitchFamily="34" charset="-128"/>
              </a:rPr>
              <a:t>上記で書き出したターゲットの中から一番適していると思う人を絞り、</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文章にしてさらに明確に人間像がイメージできる状態まで落とし込む</a:t>
            </a:r>
            <a:endParaRPr lang="en-US" altLang="ja-JP"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1085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87C4EB70-F75E-914C-9A50-42A816C4B94B}"/>
              </a:ext>
            </a:extLst>
          </p:cNvPr>
          <p:cNvSpPr txBox="1"/>
          <p:nvPr/>
        </p:nvSpPr>
        <p:spPr>
          <a:xfrm>
            <a:off x="473607" y="915269"/>
            <a:ext cx="11028218" cy="830997"/>
          </a:xfrm>
          <a:prstGeom prst="rect">
            <a:avLst/>
          </a:prstGeom>
          <a:noFill/>
        </p:spPr>
        <p:txBody>
          <a:bodyPr wrap="square" rtlCol="0">
            <a:spAutoFit/>
          </a:bodyPr>
          <a:lstStyle/>
          <a:p>
            <a:r>
              <a:rPr lang="en-US" altLang="ja-JP" sz="4800" dirty="0">
                <a:latin typeface="Hiragino Sans W4" panose="020B0400000000000000" pitchFamily="34" charset="-128"/>
                <a:ea typeface="Hiragino Sans W4" panose="020B0400000000000000" pitchFamily="34" charset="-128"/>
              </a:rPr>
              <a:t>④</a:t>
            </a:r>
            <a:r>
              <a:rPr lang="ja-JP" altLang="en-US" sz="4800">
                <a:latin typeface="Hiragino Sans W4" panose="020B0400000000000000" pitchFamily="34" charset="-128"/>
                <a:ea typeface="Hiragino Sans W4" panose="020B0400000000000000" pitchFamily="34" charset="-128"/>
              </a:rPr>
              <a:t>ターゲット層を絞る</a:t>
            </a:r>
            <a:endParaRPr lang="en-US" altLang="ja-JP" sz="4800" dirty="0">
              <a:latin typeface="Hiragino Sans W4" panose="020B0400000000000000" pitchFamily="34" charset="-128"/>
              <a:ea typeface="Hiragino Sans W4" panose="020B0400000000000000" pitchFamily="34" charset="-128"/>
            </a:endParaRPr>
          </a:p>
        </p:txBody>
      </p:sp>
      <p:sp>
        <p:nvSpPr>
          <p:cNvPr id="3" name="テキスト ボックス 2">
            <a:extLst>
              <a:ext uri="{FF2B5EF4-FFF2-40B4-BE49-F238E27FC236}">
                <a16:creationId xmlns:a16="http://schemas.microsoft.com/office/drawing/2014/main" id="{9847AE28-1F10-7E49-ADA5-E90A2A78B8B4}"/>
              </a:ext>
            </a:extLst>
          </p:cNvPr>
          <p:cNvSpPr txBox="1"/>
          <p:nvPr/>
        </p:nvSpPr>
        <p:spPr>
          <a:xfrm>
            <a:off x="473607" y="2550695"/>
            <a:ext cx="11028218" cy="578876"/>
          </a:xfrm>
          <a:prstGeom prst="rect">
            <a:avLst/>
          </a:prstGeom>
          <a:noFill/>
        </p:spPr>
        <p:txBody>
          <a:bodyPr wrap="square" rtlCol="0">
            <a:spAutoFit/>
          </a:bodyPr>
          <a:lstStyle/>
          <a:p>
            <a:pPr>
              <a:lnSpc>
                <a:spcPct val="150000"/>
              </a:lnSpc>
            </a:pPr>
            <a:r>
              <a:rPr lang="ja-JP" altLang="en-US" sz="2400">
                <a:latin typeface="Hiragino Sans W4" panose="020B0400000000000000" pitchFamily="34" charset="-128"/>
                <a:ea typeface="Hiragino Sans W4" panose="020B0400000000000000" pitchFamily="34" charset="-128"/>
              </a:rPr>
              <a:t>・</a:t>
            </a:r>
            <a:endParaRPr lang="en-US" altLang="ja-JP" sz="2400" dirty="0">
              <a:latin typeface="Hiragino Sans W4" panose="020B0400000000000000" pitchFamily="34" charset="-128"/>
              <a:ea typeface="Hiragino Sans W4" panose="020B0400000000000000" pitchFamily="34" charset="-128"/>
            </a:endParaRPr>
          </a:p>
        </p:txBody>
      </p:sp>
      <p:sp>
        <p:nvSpPr>
          <p:cNvPr id="6" name="テキスト ボックス 5">
            <a:extLst>
              <a:ext uri="{FF2B5EF4-FFF2-40B4-BE49-F238E27FC236}">
                <a16:creationId xmlns:a16="http://schemas.microsoft.com/office/drawing/2014/main" id="{7002CAF9-5DF6-4043-B638-B69986BDAA90}"/>
              </a:ext>
            </a:extLst>
          </p:cNvPr>
          <p:cNvSpPr txBox="1"/>
          <p:nvPr/>
        </p:nvSpPr>
        <p:spPr>
          <a:xfrm>
            <a:off x="593923" y="1746266"/>
            <a:ext cx="10571382" cy="523220"/>
          </a:xfrm>
          <a:prstGeom prst="rect">
            <a:avLst/>
          </a:prstGeom>
          <a:noFill/>
        </p:spPr>
        <p:txBody>
          <a:bodyPr wrap="square" rtlCol="0">
            <a:spAutoFit/>
          </a:bodyPr>
          <a:lstStyle/>
          <a:p>
            <a:r>
              <a:rPr lang="ja-JP" altLang="en-US">
                <a:latin typeface="Hiragino Sans W4" panose="020B0400000000000000" pitchFamily="34" charset="-128"/>
                <a:ea typeface="Hiragino Sans W4" panose="020B0400000000000000" pitchFamily="34" charset="-128"/>
              </a:rPr>
              <a:t>上記で書き出したターゲットの中から一番適していると思う人を絞り、</a:t>
            </a:r>
            <a:endParaRPr lang="en-US" altLang="ja-JP" dirty="0">
              <a:latin typeface="Hiragino Sans W4" panose="020B0400000000000000" pitchFamily="34" charset="-128"/>
              <a:ea typeface="Hiragino Sans W4" panose="020B0400000000000000" pitchFamily="34" charset="-128"/>
            </a:endParaRPr>
          </a:p>
          <a:p>
            <a:r>
              <a:rPr lang="ja-JP" altLang="en-US">
                <a:latin typeface="Hiragino Sans W4" panose="020B0400000000000000" pitchFamily="34" charset="-128"/>
                <a:ea typeface="Hiragino Sans W4" panose="020B0400000000000000" pitchFamily="34" charset="-128"/>
              </a:rPr>
              <a:t>文章にしてさらに明確に人間像がイメージできる状態まで落とし込む</a:t>
            </a:r>
            <a:endParaRPr lang="en-US" altLang="ja-JP" dirty="0">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143907925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52</TotalTime>
  <Words>1545</Words>
  <Application>Microsoft Macintosh PowerPoint</Application>
  <PresentationFormat>ワイド画面</PresentationFormat>
  <Paragraphs>216</Paragraphs>
  <Slides>19</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19</vt:i4>
      </vt:variant>
    </vt:vector>
  </HeadingPairs>
  <TitlesOfParts>
    <vt:vector size="24" baseType="lpstr">
      <vt:lpstr>Hiragino Sans W4</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桑原 優八</dc:creator>
  <cp:lastModifiedBy>toya taisei</cp:lastModifiedBy>
  <cp:revision>6</cp:revision>
  <dcterms:created xsi:type="dcterms:W3CDTF">2021-02-28T03:58:27Z</dcterms:created>
  <dcterms:modified xsi:type="dcterms:W3CDTF">2022-10-04T04:29:36Z</dcterms:modified>
</cp:coreProperties>
</file>